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75" r:id="rId6"/>
    <p:sldId id="276" r:id="rId7"/>
    <p:sldId id="277" r:id="rId8"/>
    <p:sldId id="262" r:id="rId9"/>
    <p:sldId id="278" r:id="rId10"/>
    <p:sldId id="261" r:id="rId11"/>
    <p:sldId id="263" r:id="rId12"/>
    <p:sldId id="279" r:id="rId13"/>
    <p:sldId id="264" r:id="rId14"/>
    <p:sldId id="265" r:id="rId15"/>
    <p:sldId id="266" r:id="rId16"/>
    <p:sldId id="268" r:id="rId17"/>
    <p:sldId id="267" r:id="rId18"/>
    <p:sldId id="269" r:id="rId19"/>
    <p:sldId id="270" r:id="rId20"/>
    <p:sldId id="271" r:id="rId21"/>
    <p:sldId id="272" r:id="rId22"/>
    <p:sldId id="274" r:id="rId23"/>
    <p:sldId id="273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680"/>
    <p:restoredTop sz="94638"/>
  </p:normalViewPr>
  <p:slideViewPr>
    <p:cSldViewPr snapToGrid="0">
      <p:cViewPr varScale="1">
        <p:scale>
          <a:sx n="104" d="100"/>
          <a:sy n="104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B8771-5216-9610-5AA2-C7F6A292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83D035-DB0C-710D-7F2D-3A11AD0B6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F9EF76-CF88-4F99-4713-D24223CF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AD8098-5897-35A6-0536-8C14C620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1592B-D93B-3A7D-B608-1C2B0398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709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4344B-D7F1-73FC-59F6-68922683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D14763-62E5-3546-C44D-1B1491A4B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3F00EC-CC24-7A03-FC6B-9021E78B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188E4-9C64-4A55-CB14-0841013B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E154DF-0F96-C1F8-7485-D654079B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03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512764-1CA3-2C17-6DCA-837CB7D19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0C8B47-4E0E-9BBC-DCBF-A53D45CB6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8AE9DB-9E77-AEC4-8DB2-2A20D9DC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0970EA-5ECD-9E06-71D5-12792350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460B93-6DD5-784A-AD9B-C55B49A1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44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DCB35-9FDC-6A9D-55B3-255B0EF9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29CA7-567D-D1D3-631D-49629978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48E53B-4CFE-EFED-C3C9-C5710B8F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6A3F80-95EE-8C8F-114B-97C65CE69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F0DB18-38BA-670F-10C6-AB646357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09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85496-21A1-1A95-3B13-EB90E864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F30381-E741-1CD0-54E4-DA77D8CA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B4F4B1-BCCE-64AB-0D1D-FAEB41AA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0C209D-ADAB-C517-B360-E5C21AE0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514AFC-6A88-6B82-DAAE-AE2489DA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61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87CBB-6D2F-CB43-5C21-F0685D1E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E057E-F254-210F-BB23-D30E7BBE5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CA9398-068C-A21E-FDA9-6902FB4D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6B05D9-E713-9C77-52CD-0950DDB9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63BBBD-CB2B-290B-F253-83FC7249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CE2394-4BE7-21B2-DF8F-C15DFCAF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76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C6C3-3E24-FB2E-63E8-69F0AE3E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98FD6-F092-C621-BF94-6E084ED4B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D07B04-8694-0B06-5003-AC0F75384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5D6F1-2EBF-1F33-4BD1-1574AC40E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B861BE-A3FD-E20F-8409-6B24855F3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93B8D05-7A1D-C71A-6ECF-FF6D1FE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0BF5AED-3F60-6E65-EE87-B25E831B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151530-D373-4AC8-A811-6499DAB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4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EABD3-4B05-FC49-AE94-6DC55801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5AFD4B6-5F27-68BD-27AC-42925B60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0FD910-BF92-EE12-911B-9B295009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77B269-EBA9-A2E9-259D-A7B2492B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0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8BC0D2-A2BF-8ECF-6AB2-0393F0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36119A-9212-ABB8-BB31-BC925665A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70FB0-C03C-39E3-8D9B-4F52A456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80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30F-7444-53CD-D89E-15C33518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6DACD0-EC21-4206-0FF6-235509FF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7A7152-903E-D522-E9EE-6B5192AE4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FB72D2-F166-4949-4727-17A1047A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879922-7F65-FD3E-3FD3-C2745AF8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0CDEC1-4B19-4899-2955-8843E03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7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72FC0-27EA-878E-9F52-E33C5C31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C066A5-6680-6EA6-B1F7-B660C3D47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6E115A-8D91-EA63-217B-133A44BBA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DAE578-8A6F-B6EE-0071-BD1D9B55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A3217D-27A0-0C96-A374-9AD13CF2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AA6F1-EB91-B79D-654B-A0F46B2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72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1BB26-5A4B-50D2-E85B-2C18E833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4D0E1A-EE4B-F670-7FB9-9D9E142DE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2ABFB1-FC6D-2A60-C381-1448BBAD1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60EB-E6D9-D84E-8A70-1D6F144E27D7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C6277-DE1F-221C-6921-0CA062FA2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698784-A834-A58B-E9E9-2455CF65B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A17D-695C-9C48-A6E7-A18DFE0E44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dicon.com/castano/blog/articles/seamless-cube-map-filtering/#:~:text=Modern%20GPUs%20filter%20seamlessly%20across%20cube%20map%20faces.,available%20in%20any%20of%20the%20current%20generation%20consoles.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EFC5A-7684-9F3F-29F6-382A4887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807" y="1580412"/>
            <a:ext cx="8206410" cy="880512"/>
          </a:xfrm>
        </p:spPr>
        <p:txBody>
          <a:bodyPr>
            <a:normAutofit/>
          </a:bodyPr>
          <a:lstStyle/>
          <a:p>
            <a:r>
              <a:rPr lang="en" sz="5400" dirty="0"/>
              <a:t>Depth Component Textures 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9FE0AC-41CD-B17A-77F3-E3B4E3B2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259" y="2955994"/>
            <a:ext cx="8206410" cy="781119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+mj-lt"/>
              </a:rPr>
              <a:t>Обзор на основе документации </a:t>
            </a:r>
            <a:r>
              <a:rPr lang="en" sz="3200" dirty="0">
                <a:latin typeface="+mj-lt"/>
              </a:rPr>
              <a:t>OpenGL 4.6 </a:t>
            </a:r>
            <a:endParaRPr lang="ru-RU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DF84B-2133-CC06-EDCE-EBCBD5223D5B}"/>
              </a:ext>
            </a:extLst>
          </p:cNvPr>
          <p:cNvSpPr txBox="1"/>
          <p:nvPr/>
        </p:nvSpPr>
        <p:spPr>
          <a:xfrm>
            <a:off x="1971259" y="5277588"/>
            <a:ext cx="412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Выполнил</a:t>
            </a:r>
            <a:r>
              <a:rPr lang="en-US" dirty="0">
                <a:latin typeface="+mj-lt"/>
              </a:rPr>
              <a:t>: </a:t>
            </a:r>
            <a:r>
              <a:rPr lang="ru-RU" dirty="0">
                <a:latin typeface="+mj-lt"/>
              </a:rPr>
              <a:t>студент группы 3823Б1ФИ1 Балдин Андрей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DC2E0-54BB-983B-0123-1B1D3FDF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217" y="4816788"/>
            <a:ext cx="279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76DF7-C808-7B95-0E9A-83B5FCF7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107708"/>
            <a:ext cx="10979426" cy="995536"/>
          </a:xfrm>
        </p:spPr>
        <p:txBody>
          <a:bodyPr>
            <a:normAutofit/>
          </a:bodyPr>
          <a:lstStyle/>
          <a:p>
            <a:r>
              <a:rPr lang="ru-RU" sz="2800" dirty="0"/>
              <a:t>Бесшовное фильтрование кубических карт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AD6D7-3047-F5E2-276D-5CBBF3BEA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74" y="1028701"/>
            <a:ext cx="10515600" cy="1868556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+mj-lt"/>
              </a:rPr>
              <a:t>При использовании кубических текстур могут возникать видимые швы на гранях куба, особенно при фильтрации. Это происходит потому, что каждая грань – отдельная 2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текстура, и фильтрация на границе грани может не учитывать соседние грани.    </a:t>
            </a:r>
          </a:p>
          <a:p>
            <a:r>
              <a:rPr lang="en" sz="2000" dirty="0">
                <a:latin typeface="+mj-lt"/>
              </a:rPr>
              <a:t>OpenGL </a:t>
            </a:r>
            <a:r>
              <a:rPr lang="ru-RU" sz="2000" dirty="0">
                <a:latin typeface="+mj-lt"/>
              </a:rPr>
              <a:t>предоставляет возможность включить бесшовное фильтрование кубических карт для решения этой проблемы.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975E-7ED4-9182-F28B-7DE591DDC797}"/>
              </a:ext>
            </a:extLst>
          </p:cNvPr>
          <p:cNvSpPr txBox="1"/>
          <p:nvPr/>
        </p:nvSpPr>
        <p:spPr>
          <a:xfrm>
            <a:off x="2757586" y="2822713"/>
            <a:ext cx="73452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+mj-lt"/>
              </a:rPr>
              <a:t>Использование</a:t>
            </a:r>
            <a:r>
              <a:rPr lang="en-US" sz="1600" b="1" dirty="0">
                <a:latin typeface="+mj-lt"/>
              </a:rPr>
              <a:t> (C#):</a:t>
            </a:r>
          </a:p>
          <a:p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OpenTK.Graphics.OpenGL4;</a:t>
            </a:r>
          </a:p>
          <a:p>
            <a:endParaRPr lang="en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// ... </a:t>
            </a:r>
            <a:r>
              <a:rPr lang="ru-RU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ваш код ...</a:t>
            </a:r>
          </a:p>
          <a:p>
            <a:endParaRPr lang="ru-RU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ru-RU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// Включение бесшовной фильтрации кубических карт</a:t>
            </a:r>
          </a:p>
          <a:p>
            <a:r>
              <a:rPr lang="e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GL.Enable</a:t>
            </a:r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EnableCap.TextureCubeMapSeamless</a:t>
            </a:r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);</a:t>
            </a:r>
          </a:p>
          <a:p>
            <a:endParaRPr lang="en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// ... </a:t>
            </a:r>
            <a:r>
              <a:rPr lang="ru-RU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код, использующий кубические карты ...</a:t>
            </a:r>
          </a:p>
          <a:p>
            <a:endParaRPr lang="ru-RU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ru-RU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// Отключение бесшовной фильтрации кубических карт (если необходимо)</a:t>
            </a:r>
          </a:p>
          <a:p>
            <a:r>
              <a:rPr lang="e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GL.Disable</a:t>
            </a:r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EnableCap.TextureCubeMapSeamless</a:t>
            </a:r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);</a:t>
            </a:r>
          </a:p>
          <a:p>
            <a:endParaRPr lang="en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// ... </a:t>
            </a:r>
            <a:r>
              <a:rPr lang="ru-RU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остальной код ...</a:t>
            </a:r>
          </a:p>
        </p:txBody>
      </p:sp>
    </p:spTree>
    <p:extLst>
      <p:ext uri="{BB962C8B-B14F-4D97-AF65-F5344CB8AC3E}">
        <p14:creationId xmlns:p14="http://schemas.microsoft.com/office/powerpoint/2010/main" val="305522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7806-824C-8F77-6F8E-0F96DB3E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25" y="203476"/>
            <a:ext cx="7580243" cy="618848"/>
          </a:xfrm>
        </p:spPr>
        <p:txBody>
          <a:bodyPr>
            <a:normAutofit/>
          </a:bodyPr>
          <a:lstStyle/>
          <a:p>
            <a:r>
              <a:rPr lang="ru-RU" sz="3200" dirty="0"/>
              <a:t>Как работает </a:t>
            </a:r>
            <a:r>
              <a:rPr lang="en" sz="3200" dirty="0"/>
              <a:t>Seamless Filtering? </a:t>
            </a:r>
            <a:endParaRPr lang="ru-RU" sz="32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3F59F5F-EE5E-793D-23DD-B6887CC5A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26" y="3021496"/>
            <a:ext cx="2931316" cy="3014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734F46-BEE0-7AA8-1F0A-15C51DBB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205" y="3021496"/>
            <a:ext cx="2931317" cy="301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C4CAF-A79B-13E5-1909-592464741BF7}"/>
              </a:ext>
            </a:extLst>
          </p:cNvPr>
          <p:cNvSpPr txBox="1"/>
          <p:nvPr/>
        </p:nvSpPr>
        <p:spPr>
          <a:xfrm>
            <a:off x="406125" y="722933"/>
            <a:ext cx="85788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Когда включено бесшовное фильтрование, для определения цвета текселя на границе грани куба используются специальные правила. Эти правила учитывают тексели с соседних граней, сглаживая переход и устраняя видимые швы.   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При этом правила отсечения текстурных координат (</a:t>
            </a:r>
            <a:r>
              <a:rPr lang="en" dirty="0">
                <a:latin typeface="+mj-lt"/>
              </a:rPr>
              <a:t>wrap modes), </a:t>
            </a:r>
            <a:r>
              <a:rPr lang="ru-RU" dirty="0">
                <a:latin typeface="+mj-lt"/>
              </a:rPr>
              <a:t>применяемые к отдельным 2</a:t>
            </a:r>
            <a:r>
              <a:rPr lang="en" dirty="0">
                <a:latin typeface="+mj-lt"/>
              </a:rPr>
              <a:t>D-</a:t>
            </a:r>
            <a:r>
              <a:rPr lang="ru-RU" dirty="0">
                <a:latin typeface="+mj-lt"/>
              </a:rPr>
              <a:t>текстурам, игнорируются. Вместо них используются специальные алгоритмы для определения соседних текселей на смежных гранях.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06D1E-9758-D172-314F-2E1FDD303FE6}"/>
              </a:ext>
            </a:extLst>
          </p:cNvPr>
          <p:cNvSpPr txBox="1"/>
          <p:nvPr/>
        </p:nvSpPr>
        <p:spPr>
          <a:xfrm>
            <a:off x="7464286" y="2872840"/>
            <a:ext cx="41210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Слева: Кубическая карта, отфильтрованная без бесшовной фильтрации. Видны швы и резкие переходы на поверхности шара.   </a:t>
            </a:r>
          </a:p>
          <a:p>
            <a:endParaRPr lang="ru-RU" sz="1600" dirty="0">
              <a:latin typeface="+mj-lt"/>
            </a:endParaRPr>
          </a:p>
          <a:p>
            <a:r>
              <a:rPr lang="ru-RU" sz="1600" dirty="0">
                <a:latin typeface="+mj-lt"/>
              </a:rPr>
              <a:t>Справа: Кубическая карта, отфильтрованная с бесшовной фильтрацией. Плавные и непрерывные отражения на поверхности шара, без видимых швов. </a:t>
            </a:r>
            <a:endParaRPr lang="en-US" sz="1600" dirty="0">
              <a:latin typeface="+mj-lt"/>
            </a:endParaRPr>
          </a:p>
          <a:p>
            <a:endParaRPr lang="ru-RU" sz="1600" dirty="0">
              <a:latin typeface="+mj-lt"/>
            </a:endParaRPr>
          </a:p>
          <a:p>
            <a:r>
              <a:rPr lang="ru-RU" sz="1600" b="1" dirty="0">
                <a:latin typeface="+mj-lt"/>
                <a:hlinkClick r:id="rId4"/>
              </a:rPr>
              <a:t>Источник</a:t>
            </a:r>
            <a:r>
              <a:rPr lang="en-US" sz="1600" b="1" dirty="0">
                <a:latin typeface="+mj-lt"/>
                <a:hlinkClick r:id="rId4"/>
              </a:rPr>
              <a:t>: </a:t>
            </a:r>
            <a:r>
              <a:rPr lang="ru-RU" sz="1600" b="1" dirty="0">
                <a:latin typeface="+mj-lt"/>
                <a:hlinkClick r:id="rId4"/>
              </a:rPr>
              <a:t>Игнасио Кастаньо, "</a:t>
            </a:r>
            <a:r>
              <a:rPr lang="en" sz="1600" b="1" dirty="0">
                <a:latin typeface="+mj-lt"/>
                <a:hlinkClick r:id="rId4"/>
              </a:rPr>
              <a:t>Seamless Cube Map Filtering" </a:t>
            </a:r>
            <a:endParaRPr lang="ru-RU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73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AEAC7-9886-54C3-A33D-78150983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" dirty="0"/>
              <a:t>Texture Minification </a:t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Минификация</a:t>
            </a:r>
            <a:r>
              <a:rPr lang="ru-RU" dirty="0"/>
              <a:t> текстуры)</a:t>
            </a:r>
          </a:p>
        </p:txBody>
      </p:sp>
    </p:spTree>
    <p:extLst>
      <p:ext uri="{BB962C8B-B14F-4D97-AF65-F5344CB8AC3E}">
        <p14:creationId xmlns:p14="http://schemas.microsoft.com/office/powerpoint/2010/main" val="217172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2F706-872B-A97A-D501-2C025A48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5" y="302038"/>
            <a:ext cx="7898296" cy="757997"/>
          </a:xfrm>
        </p:spPr>
        <p:txBody>
          <a:bodyPr>
            <a:normAutofit/>
          </a:bodyPr>
          <a:lstStyle/>
          <a:p>
            <a:r>
              <a:rPr lang="en" sz="3200" dirty="0"/>
              <a:t>Texture Minification </a:t>
            </a:r>
            <a:r>
              <a:rPr lang="ru-RU" sz="3200" dirty="0"/>
              <a:t>(</a:t>
            </a:r>
            <a:r>
              <a:rPr lang="ru-RU" sz="3200" dirty="0" err="1"/>
              <a:t>Минификация</a:t>
            </a:r>
            <a:r>
              <a:rPr lang="ru-RU" sz="3200" dirty="0"/>
              <a:t> текстуры)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1B460E-EDC8-62D2-AC8E-394B27DDB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060035"/>
            <a:ext cx="10515600" cy="2776469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+mj-lt"/>
              </a:rPr>
              <a:t>Когда текстура отображается на поверхности, занимающей на экране область меньше, чем сама текстура (то есть, когда много текселей текстуры проецируются на один пиксель экрана), возникает необходимость в </a:t>
            </a:r>
            <a:r>
              <a:rPr lang="ru-RU" sz="2000" dirty="0" err="1">
                <a:latin typeface="+mj-lt"/>
              </a:rPr>
              <a:t>минификации</a:t>
            </a:r>
            <a:r>
              <a:rPr lang="ru-RU" sz="2000" dirty="0">
                <a:latin typeface="+mj-lt"/>
              </a:rPr>
              <a:t> текстуры.</a:t>
            </a:r>
          </a:p>
          <a:p>
            <a:r>
              <a:rPr lang="ru-RU" sz="2000" dirty="0" err="1">
                <a:latin typeface="+mj-lt"/>
              </a:rPr>
              <a:t>Минификация</a:t>
            </a:r>
            <a:r>
              <a:rPr lang="ru-RU" sz="2000" dirty="0">
                <a:latin typeface="+mj-lt"/>
              </a:rPr>
              <a:t> текстуры – это процесс выбора или комбинирования нескольких текселей текстуры для определения цвета пикселя на экране. Это нужно для предотвращения артефактов (муар, зазубрины) и оптимизации производительности.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C8380-0FF3-0665-740C-2DB412BB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54" y="3126962"/>
            <a:ext cx="4876801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F36314-4E6E-026F-EB6D-B923E5D8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5" y="3072694"/>
            <a:ext cx="3038410" cy="3038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C26E-0B40-D982-F891-C0F965BC0D12}"/>
              </a:ext>
            </a:extLst>
          </p:cNvPr>
          <p:cNvSpPr txBox="1"/>
          <p:nvPr/>
        </p:nvSpPr>
        <p:spPr>
          <a:xfrm>
            <a:off x="8710863" y="63286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муара</a:t>
            </a:r>
          </a:p>
        </p:txBody>
      </p:sp>
    </p:spTree>
    <p:extLst>
      <p:ext uri="{BB962C8B-B14F-4D97-AF65-F5344CB8AC3E}">
        <p14:creationId xmlns:p14="http://schemas.microsoft.com/office/powerpoint/2010/main" val="428592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EBA9758-D1EC-05E8-74A1-115921287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77697"/>
            <a:ext cx="47740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200" dirty="0"/>
              <a:t>Анизотропная фильтрация</a:t>
            </a:r>
            <a:endParaRPr kumimoji="0" lang="ru-RU" altLang="ru-RU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FF6E1-FDB3-CA8A-4954-EBCB09E74B60}"/>
              </a:ext>
            </a:extLst>
          </p:cNvPr>
          <p:cNvSpPr txBox="1"/>
          <p:nvPr/>
        </p:nvSpPr>
        <p:spPr>
          <a:xfrm>
            <a:off x="838200" y="908063"/>
            <a:ext cx="10889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Анизотропная фильтрация – это метод улучшения качества текстур, которые просматриваются под углом. В таких случаях проекция текселей на экран становится вытянутой, и обычная фильтрация может привести к размытию. Анизотропная фильтрация учитывает эту вытянутость и применяет более сложное усреднение текселей, беря больше образцов вдоль длинной оси проекции и меньше – вдоль короткой.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В </a:t>
            </a:r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есть параметр, управляющий уровнем анизотропной фильтрации: </a:t>
            </a:r>
            <a:r>
              <a:rPr lang="en" dirty="0">
                <a:latin typeface="+mj-lt"/>
              </a:rPr>
              <a:t>TEXTURE_MAX_ANISOTROPY</a:t>
            </a:r>
          </a:p>
          <a:p>
            <a:endParaRPr lang="en" dirty="0">
              <a:latin typeface="+mj-lt"/>
            </a:endParaRPr>
          </a:p>
          <a:p>
            <a:r>
              <a:rPr lang="ru-RU" dirty="0">
                <a:latin typeface="+mj-lt"/>
              </a:rPr>
              <a:t>Когда </a:t>
            </a:r>
            <a:r>
              <a:rPr lang="en" dirty="0">
                <a:latin typeface="+mj-lt"/>
              </a:rPr>
              <a:t>TEXTURE_MAX_ANISOTROPY </a:t>
            </a:r>
            <a:r>
              <a:rPr lang="ru-RU" dirty="0">
                <a:latin typeface="+mj-lt"/>
              </a:rPr>
              <a:t>равен 1.0, </a:t>
            </a:r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использует обычную (изотропную) фильтрацию. Изотропная фильтрация применяет фильтрацию одинаково во всех направлениях.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Когда </a:t>
            </a:r>
            <a:r>
              <a:rPr lang="en" dirty="0">
                <a:latin typeface="+mj-lt"/>
              </a:rPr>
              <a:t>TEXTURE_MAX_ANISOTROPY </a:t>
            </a:r>
            <a:r>
              <a:rPr lang="ru-RU" dirty="0">
                <a:latin typeface="+mj-lt"/>
              </a:rPr>
              <a:t>больше 1.0, </a:t>
            </a:r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использует анизотропную фильтрацию, учитывая степень вытянутости проекции, но не больше, чем: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значение </a:t>
            </a:r>
            <a:r>
              <a:rPr lang="en" dirty="0">
                <a:latin typeface="+mj-lt"/>
              </a:rPr>
              <a:t>TEXTURE_MAX_ANISOTROPY </a:t>
            </a:r>
            <a:r>
              <a:rPr lang="ru-RU" dirty="0">
                <a:latin typeface="+mj-lt"/>
              </a:rPr>
              <a:t>самой текстуры;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максимальное значение анизотропии, поддерживаемое видеокартой (</a:t>
            </a:r>
            <a:r>
              <a:rPr lang="en" dirty="0">
                <a:latin typeface="+mj-lt"/>
              </a:rPr>
              <a:t>MAX_TEXTURE_MAX_ANISOTROPY).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038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73CFC03-FD0E-8BD6-40C3-680CB39A1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5" y="5329997"/>
            <a:ext cx="10631557" cy="1398794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+mj-lt"/>
              </a:rPr>
              <a:t>Без анизотропной фильтрации (или с низким значением): Текстуры, расположенные под углом к камере, выглядят размытыми и менее детализированными.</a:t>
            </a:r>
          </a:p>
          <a:p>
            <a:r>
              <a:rPr lang="ru-RU" sz="1600" dirty="0">
                <a:latin typeface="+mj-lt"/>
              </a:rPr>
              <a:t>С высокой анизотропной фильтрацией (высокое значение </a:t>
            </a:r>
            <a:r>
              <a:rPr lang="en" sz="1600" dirty="0">
                <a:latin typeface="+mj-lt"/>
              </a:rPr>
              <a:t>TEXTURE_MAX_ANISOTROPY): </a:t>
            </a:r>
            <a:r>
              <a:rPr lang="ru-RU" sz="1600" dirty="0">
                <a:latin typeface="+mj-lt"/>
              </a:rPr>
              <a:t>Текстуры остаются чёткими и детализированными даже при взгляде под острым углом. Это особенно заметно на таких поверхностях, как пол, дороги, стены, уходящие вдаль.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7AA602-9FE7-A182-F2D4-10F1BAD6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038"/>
            <a:ext cx="8080511" cy="50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8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92779-943D-02E4-A9ED-C8CD47C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179"/>
          </a:xfrm>
        </p:spPr>
        <p:txBody>
          <a:bodyPr>
            <a:normAutofit/>
          </a:bodyPr>
          <a:lstStyle/>
          <a:p>
            <a:r>
              <a:rPr lang="ru-RU" sz="2800" dirty="0"/>
              <a:t>Управление уровнями детализации (</a:t>
            </a:r>
            <a:r>
              <a:rPr lang="en" sz="2800" dirty="0"/>
              <a:t>LOD)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F99362-B801-63C1-89FE-F0856546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29338"/>
            <a:ext cx="11073063" cy="41943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sz="1800" dirty="0">
                <a:latin typeface="+mj-lt"/>
              </a:rPr>
              <a:t>OpenGL </a:t>
            </a:r>
            <a:r>
              <a:rPr lang="ru-RU" sz="1800" dirty="0">
                <a:latin typeface="+mj-lt"/>
              </a:rPr>
              <a:t>позволяет управлять тем, как анизотропная фильтрация использует </a:t>
            </a:r>
            <a:r>
              <a:rPr lang="ru-RU" sz="1800" dirty="0" err="1">
                <a:latin typeface="+mj-lt"/>
              </a:rPr>
              <a:t>мипмапы</a:t>
            </a:r>
            <a:r>
              <a:rPr lang="ru-RU" sz="1800" dirty="0">
                <a:latin typeface="+mj-lt"/>
              </a:rPr>
              <a:t>.   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+mj-lt"/>
              </a:rPr>
              <a:t>Использование </a:t>
            </a:r>
            <a:r>
              <a:rPr lang="ru-RU" sz="1800" dirty="0" err="1">
                <a:latin typeface="+mj-lt"/>
              </a:rPr>
              <a:t>мипмапов</a:t>
            </a:r>
            <a:r>
              <a:rPr lang="ru-RU" sz="1800" dirty="0">
                <a:latin typeface="+mj-lt"/>
              </a:rPr>
              <a:t> зависит от метода </a:t>
            </a:r>
            <a:r>
              <a:rPr lang="ru-RU" sz="1800" dirty="0" err="1">
                <a:latin typeface="+mj-lt"/>
              </a:rPr>
              <a:t>минификации</a:t>
            </a:r>
            <a:r>
              <a:rPr lang="ru-RU" sz="1800" dirty="0">
                <a:latin typeface="+mj-lt"/>
              </a:rPr>
              <a:t> текстуры.   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+mj-lt"/>
              </a:rPr>
              <a:t>Параметры </a:t>
            </a:r>
            <a:r>
              <a:rPr lang="en" sz="1800" dirty="0">
                <a:latin typeface="+mj-lt"/>
              </a:rPr>
              <a:t>TEXTURE_BASE_LEVEL (</a:t>
            </a:r>
            <a:r>
              <a:rPr lang="ru-RU" sz="1800" dirty="0">
                <a:latin typeface="+mj-lt"/>
              </a:rPr>
              <a:t>по умолчанию 0) и </a:t>
            </a:r>
            <a:r>
              <a:rPr lang="en" sz="1800" dirty="0">
                <a:latin typeface="+mj-lt"/>
              </a:rPr>
              <a:t>TEXTURE_MAX_LEVEL (</a:t>
            </a:r>
            <a:r>
              <a:rPr lang="ru-RU" sz="1800" dirty="0">
                <a:latin typeface="+mj-lt"/>
              </a:rPr>
              <a:t>по умолчанию 1000) задают диапазон используемых уровней </a:t>
            </a:r>
            <a:r>
              <a:rPr lang="ru-RU" sz="1800" dirty="0" err="1">
                <a:latin typeface="+mj-lt"/>
              </a:rPr>
              <a:t>мипмапов</a:t>
            </a:r>
            <a:r>
              <a:rPr lang="ru-RU" sz="1800" dirty="0">
                <a:latin typeface="+mj-lt"/>
              </a:rPr>
              <a:t>.  </a:t>
            </a:r>
            <a:r>
              <a:rPr lang="en" sz="1800" dirty="0">
                <a:latin typeface="+mj-lt"/>
              </a:rPr>
              <a:t>TEXTURE_BASE_LEVEL – </a:t>
            </a:r>
            <a:r>
              <a:rPr lang="ru-RU" sz="1800" dirty="0">
                <a:latin typeface="+mj-lt"/>
              </a:rPr>
              <a:t>самый детальный уровень, </a:t>
            </a:r>
            <a:r>
              <a:rPr lang="en" sz="1800" dirty="0">
                <a:latin typeface="+mj-lt"/>
              </a:rPr>
              <a:t>TEXTURE_MAX_LEVEL – </a:t>
            </a:r>
            <a:r>
              <a:rPr lang="ru-RU" sz="1800" dirty="0">
                <a:latin typeface="+mj-lt"/>
              </a:rPr>
              <a:t>самый размытый.   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+mj-lt"/>
              </a:rPr>
              <a:t>Параметры </a:t>
            </a:r>
            <a:r>
              <a:rPr lang="en" sz="1800" dirty="0">
                <a:latin typeface="+mj-lt"/>
              </a:rPr>
              <a:t>TEXTURE_MAX_LOD (</a:t>
            </a:r>
            <a:r>
              <a:rPr lang="ru-RU" sz="1800" dirty="0">
                <a:latin typeface="+mj-lt"/>
              </a:rPr>
              <a:t>максимальный уровень детализации) и </a:t>
            </a:r>
            <a:r>
              <a:rPr lang="en" sz="1800" dirty="0">
                <a:latin typeface="+mj-lt"/>
              </a:rPr>
              <a:t>TEXTURE_MIN_LOD (</a:t>
            </a:r>
            <a:r>
              <a:rPr lang="ru-RU" sz="1800" dirty="0">
                <a:latin typeface="+mj-lt"/>
              </a:rPr>
              <a:t>минимальный уровень детализации) дополнительно управляют выбором уровня детализации (</a:t>
            </a:r>
            <a:r>
              <a:rPr lang="en" sz="1800" dirty="0">
                <a:latin typeface="+mj-lt"/>
              </a:rPr>
              <a:t>Level of Detail - LOD).  LOD </a:t>
            </a:r>
            <a:r>
              <a:rPr lang="ru-RU" sz="1800" dirty="0">
                <a:latin typeface="+mj-lt"/>
              </a:rPr>
              <a:t>определяет, какой </a:t>
            </a:r>
            <a:r>
              <a:rPr lang="ru-RU" sz="1800" dirty="0" err="1">
                <a:latin typeface="+mj-lt"/>
              </a:rPr>
              <a:t>мипмап</a:t>
            </a:r>
            <a:r>
              <a:rPr lang="ru-RU" sz="1800" dirty="0">
                <a:latin typeface="+mj-lt"/>
              </a:rPr>
              <a:t> будет выбран для рендеринга объекта в зависимости от его размера и расстояния до камеры.  Ограничивая значения </a:t>
            </a:r>
            <a:r>
              <a:rPr lang="en" sz="1800" dirty="0">
                <a:latin typeface="+mj-lt"/>
              </a:rPr>
              <a:t>LOD, </a:t>
            </a:r>
            <a:r>
              <a:rPr lang="ru-RU" sz="1800" dirty="0">
                <a:latin typeface="+mj-lt"/>
              </a:rPr>
              <a:t>можно влиять на четкость текстур на разных расстояниях.   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+mj-lt"/>
              </a:rPr>
              <a:t>(* ) </a:t>
            </a:r>
            <a:r>
              <a:rPr lang="ru-RU" sz="1800" dirty="0" err="1">
                <a:latin typeface="+mj-lt"/>
              </a:rPr>
              <a:t>Мипмапы</a:t>
            </a:r>
            <a:r>
              <a:rPr lang="ru-RU" sz="1800" dirty="0">
                <a:latin typeface="+mj-lt"/>
              </a:rPr>
              <a:t> – это предварительно сгенерированные уменьшенные копии текстуры.  Каждый следующий уровень </a:t>
            </a:r>
            <a:r>
              <a:rPr lang="ru-RU" sz="1800" dirty="0" err="1">
                <a:latin typeface="+mj-lt"/>
              </a:rPr>
              <a:t>мипмапа</a:t>
            </a:r>
            <a:r>
              <a:rPr lang="ru-RU" sz="1800" dirty="0">
                <a:latin typeface="+mj-lt"/>
              </a:rPr>
              <a:t> вдвое меньше предыдущего.  Чем выше уровень </a:t>
            </a:r>
            <a:r>
              <a:rPr lang="ru-RU" sz="1800" dirty="0" err="1">
                <a:latin typeface="+mj-lt"/>
              </a:rPr>
              <a:t>мипмапа</a:t>
            </a:r>
            <a:r>
              <a:rPr lang="ru-RU" sz="1800" dirty="0">
                <a:latin typeface="+mj-lt"/>
              </a:rPr>
              <a:t> (больший индекс), тем меньше разрешение и детализация текстуры.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4B6DBA-41F4-FD25-2D83-86454C01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4622985"/>
            <a:ext cx="3194636" cy="2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0FFDA75-AB13-70BB-9841-320A35F59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53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4F9D2-50BB-E68C-872C-F0D43A372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9"/>
            <a:ext cx="10515600" cy="658605"/>
          </a:xfrm>
        </p:spPr>
        <p:txBody>
          <a:bodyPr>
            <a:normAutofit/>
          </a:bodyPr>
          <a:lstStyle/>
          <a:p>
            <a:r>
              <a:rPr lang="ru-RU" sz="3200" dirty="0"/>
              <a:t>Один из подходов к анизотропной фильтрации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BFBA4-4197-FCE3-01E8-4FEF9E5C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05"/>
            <a:ext cx="10515600" cy="178904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В отличие от ранее используемого единственного масштабного коэффициента </a:t>
            </a:r>
            <a:r>
              <a:rPr lang="en" sz="2400" dirty="0">
                <a:latin typeface="+mj-lt"/>
              </a:rPr>
              <a:t>P(*), </a:t>
            </a:r>
            <a:r>
              <a:rPr lang="ru-RU" sz="2400" dirty="0">
                <a:latin typeface="+mj-lt"/>
              </a:rPr>
              <a:t>теперь вычисляются два коэффициента: </a:t>
            </a:r>
            <a:r>
              <a:rPr lang="el-GR" sz="2400" dirty="0">
                <a:latin typeface="+mj-lt"/>
              </a:rPr>
              <a:t>ρ</a:t>
            </a:r>
            <a:r>
              <a:rPr lang="en" sz="2400" dirty="0">
                <a:latin typeface="+mj-lt"/>
              </a:rPr>
              <a:t>x </a:t>
            </a:r>
            <a:r>
              <a:rPr lang="ru-RU" sz="2400" dirty="0">
                <a:latin typeface="+mj-lt"/>
              </a:rPr>
              <a:t>и </a:t>
            </a:r>
            <a:r>
              <a:rPr lang="el-GR" sz="2400" dirty="0">
                <a:latin typeface="+mj-lt"/>
              </a:rPr>
              <a:t>ρ</a:t>
            </a:r>
            <a:r>
              <a:rPr lang="en" sz="2400" dirty="0">
                <a:latin typeface="+mj-lt"/>
              </a:rPr>
              <a:t>y</a:t>
            </a:r>
            <a:r>
              <a:rPr lang="ru-RU" sz="2400" dirty="0">
                <a:latin typeface="+mj-lt"/>
              </a:rPr>
              <a:t> на основе частных производных текстурных координат (</a:t>
            </a:r>
            <a:r>
              <a:rPr lang="en" sz="2400" dirty="0">
                <a:latin typeface="+mj-lt"/>
              </a:rPr>
              <a:t>u, v) </a:t>
            </a:r>
            <a:r>
              <a:rPr lang="ru-RU" sz="2400" dirty="0">
                <a:latin typeface="+mj-lt"/>
              </a:rPr>
              <a:t>по экранным координатам (</a:t>
            </a:r>
            <a:r>
              <a:rPr lang="en" sz="2400" dirty="0">
                <a:latin typeface="+mj-lt"/>
              </a:rPr>
              <a:t>x, y):</a:t>
            </a:r>
            <a:endParaRPr lang="ru-RU" sz="2400" dirty="0">
              <a:latin typeface="+mj-lt"/>
            </a:endParaRPr>
          </a:p>
          <a:p>
            <a:pPr marL="0" indent="0">
              <a:buNone/>
            </a:pPr>
            <a:endParaRPr lang="en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5F7AC-0CF8-32FA-B1C5-9B23829D7ACF}"/>
              </a:ext>
            </a:extLst>
          </p:cNvPr>
          <p:cNvSpPr txBox="1"/>
          <p:nvPr/>
        </p:nvSpPr>
        <p:spPr>
          <a:xfrm>
            <a:off x="838200" y="5179295"/>
            <a:ext cx="10631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(*) </a:t>
            </a:r>
            <a:r>
              <a:rPr lang="ru-RU" dirty="0"/>
              <a:t>Раньше уровень детализации и фильтрация определялись единым коэффициентом </a:t>
            </a:r>
            <a:r>
              <a:rPr lang="en" dirty="0"/>
              <a:t>P.</a:t>
            </a:r>
          </a:p>
          <a:p>
            <a:r>
              <a:rPr lang="ru-RU" dirty="0"/>
              <a:t>Этот усредненный подход не справлялся с анизотропной проекцией, вызывая размытие текстур, видимых под углом.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8D09BC-F1E0-D3FC-732A-27DC27EB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98" y="1876529"/>
            <a:ext cx="3540537" cy="1734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C675A7-2BE6-80C5-8A7A-4C7EE7FE4F27}"/>
              </a:ext>
            </a:extLst>
          </p:cNvPr>
          <p:cNvSpPr txBox="1"/>
          <p:nvPr/>
        </p:nvSpPr>
        <p:spPr>
          <a:xfrm>
            <a:off x="838200" y="4071817"/>
            <a:ext cx="10474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j-lt"/>
              </a:rPr>
              <a:t>Эти коэффициенты отражают степень растяжения или сжатия текстуры по осям </a:t>
            </a:r>
            <a:r>
              <a:rPr lang="en" sz="2000" dirty="0">
                <a:latin typeface="+mj-lt"/>
              </a:rPr>
              <a:t>x </a:t>
            </a:r>
            <a:r>
              <a:rPr lang="ru-RU" sz="2000" dirty="0">
                <a:latin typeface="+mj-lt"/>
              </a:rPr>
              <a:t>и </a:t>
            </a:r>
            <a:r>
              <a:rPr lang="en" sz="2000" dirty="0">
                <a:latin typeface="+mj-lt"/>
              </a:rPr>
              <a:t>y </a:t>
            </a:r>
            <a:r>
              <a:rPr lang="ru-RU" sz="2000" dirty="0">
                <a:latin typeface="+mj-lt"/>
              </a:rPr>
              <a:t>на экране.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59961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EBFC97A-CF2E-4134-2B12-4125BFFD5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5677"/>
            <a:ext cx="6566452" cy="874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latin typeface="+mj-lt"/>
              </a:rPr>
              <a:t>Далее вычисляется коэффициент анизотропии </a:t>
            </a:r>
            <a:r>
              <a:rPr lang="en-US" sz="2200" dirty="0">
                <a:latin typeface="+mj-lt"/>
              </a:rPr>
              <a:t>N</a:t>
            </a:r>
          </a:p>
          <a:p>
            <a:pPr marL="0" indent="0">
              <a:buNone/>
            </a:pPr>
            <a:r>
              <a:rPr lang="ru-RU" sz="2200" dirty="0">
                <a:latin typeface="+mj-lt"/>
              </a:rPr>
              <a:t>(насколько сильно вытянута проекция)</a:t>
            </a:r>
            <a:r>
              <a:rPr lang="en-US" sz="2200" dirty="0">
                <a:latin typeface="+mj-lt"/>
              </a:rPr>
              <a:t>: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8878EF-248D-2342-B965-E7864172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51" y="869673"/>
            <a:ext cx="4141940" cy="546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D7803-62CA-0401-2312-2919D7E97A43}"/>
              </a:ext>
            </a:extLst>
          </p:cNvPr>
          <p:cNvSpPr txBox="1"/>
          <p:nvPr/>
        </p:nvSpPr>
        <p:spPr>
          <a:xfrm>
            <a:off x="838200" y="1971814"/>
            <a:ext cx="9213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где </a:t>
            </a:r>
            <a:r>
              <a:rPr lang="en" sz="2000" dirty="0" err="1">
                <a:latin typeface="+mj-lt"/>
              </a:rPr>
              <a:t>maxAniso</a:t>
            </a:r>
            <a:r>
              <a:rPr lang="en" sz="2000" dirty="0">
                <a:latin typeface="+mj-lt"/>
              </a:rPr>
              <a:t> - </a:t>
            </a:r>
            <a:r>
              <a:rPr lang="ru-RU" sz="2000" dirty="0">
                <a:latin typeface="+mj-lt"/>
              </a:rPr>
              <a:t>меньшее из значения </a:t>
            </a:r>
            <a:r>
              <a:rPr lang="en" sz="2000" dirty="0">
                <a:latin typeface="+mj-lt"/>
              </a:rPr>
              <a:t>TEXTURE_MAX_ANISOTROPY </a:t>
            </a:r>
            <a:r>
              <a:rPr lang="ru-RU" sz="2000" dirty="0">
                <a:latin typeface="+mj-lt"/>
              </a:rPr>
              <a:t>и </a:t>
            </a:r>
            <a:r>
              <a:rPr lang="en" sz="2000" dirty="0">
                <a:latin typeface="+mj-lt"/>
              </a:rPr>
              <a:t>MAX_TEXTURE_MAX_ANISOTROPY (</a:t>
            </a:r>
            <a:r>
              <a:rPr lang="ru-RU" sz="2000" dirty="0">
                <a:latin typeface="+mj-lt"/>
              </a:rPr>
              <a:t>определяется реализацией).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A428-0C9F-2479-FE67-8DD56514F0B1}"/>
              </a:ext>
            </a:extLst>
          </p:cNvPr>
          <p:cNvSpPr txBox="1"/>
          <p:nvPr/>
        </p:nvSpPr>
        <p:spPr>
          <a:xfrm>
            <a:off x="838200" y="3991016"/>
            <a:ext cx="5857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j-lt"/>
              </a:rPr>
              <a:t>Затем вычисляется уровень детализации </a:t>
            </a:r>
            <a:r>
              <a:rPr lang="el-GR" sz="2400" dirty="0">
                <a:latin typeface="+mj-lt"/>
              </a:rPr>
              <a:t>λ’</a:t>
            </a:r>
            <a:r>
              <a:rPr lang="en-US" sz="2400" dirty="0">
                <a:latin typeface="+mj-lt"/>
              </a:rPr>
              <a:t>:</a:t>
            </a:r>
            <a:endParaRPr lang="ru-RU" sz="2400" dirty="0"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11F260-F7B7-282F-7826-FD2B51B6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22" y="4038957"/>
            <a:ext cx="2347796" cy="5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BB67A-A46E-D74F-2C93-53D615B8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/>
          </a:bodyPr>
          <a:lstStyle/>
          <a:p>
            <a:r>
              <a:rPr lang="ru-RU" sz="3200" dirty="0"/>
              <a:t>Зачем нужно определять глубину</a:t>
            </a:r>
            <a:r>
              <a:rPr lang="en" sz="3200" dirty="0"/>
              <a:t>?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4E6C77-DE3B-4ECA-979D-446764E5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86146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В 3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графике нам важно не только то, какого цвета объект, но и как далеко он находится от камеры.</a:t>
            </a:r>
          </a:p>
          <a:p>
            <a:r>
              <a:rPr lang="ru-RU" sz="2400" dirty="0">
                <a:latin typeface="+mj-lt"/>
              </a:rPr>
              <a:t>Эта информация о расстоянии называется глубиной и хранится в </a:t>
            </a:r>
            <a:r>
              <a:rPr lang="en" sz="2400" dirty="0">
                <a:latin typeface="+mj-lt"/>
              </a:rPr>
              <a:t>Depth Textures.</a:t>
            </a:r>
          </a:p>
          <a:p>
            <a:r>
              <a:rPr lang="ru-RU" sz="2400" dirty="0">
                <a:latin typeface="+mj-lt"/>
              </a:rPr>
              <a:t>Без информации о глубине невозможно правильно отобразить, какие объекты находятся перед другими.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FD53C-3715-3189-0373-4B755D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741" y="3319416"/>
            <a:ext cx="3982703" cy="33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9B2CE-51CD-D1F3-CB02-162F9CEA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9214"/>
          </a:xfrm>
        </p:spPr>
        <p:txBody>
          <a:bodyPr>
            <a:noAutofit/>
          </a:bodyPr>
          <a:lstStyle/>
          <a:p>
            <a:r>
              <a:rPr lang="ru-RU" sz="3200" dirty="0"/>
              <a:t>Оптимизация вычислений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560F5-727A-2372-1B54-8108736DF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4"/>
            <a:ext cx="10515600" cy="15505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Для повышения производительности реализации могут аппроксимировать </a:t>
            </a:r>
            <a:r>
              <a:rPr lang="el-GR" sz="2400" dirty="0">
                <a:latin typeface="+mj-lt"/>
              </a:rPr>
              <a:t>ρ</a:t>
            </a:r>
            <a:r>
              <a:rPr lang="en" sz="2400" dirty="0">
                <a:latin typeface="+mj-lt"/>
              </a:rPr>
              <a:t>x </a:t>
            </a:r>
            <a:r>
              <a:rPr lang="ru-RU" sz="2400" dirty="0">
                <a:latin typeface="+mj-lt"/>
              </a:rPr>
              <a:t>и </a:t>
            </a:r>
            <a:r>
              <a:rPr lang="el-GR" sz="2400" dirty="0">
                <a:latin typeface="+mj-lt"/>
              </a:rPr>
              <a:t>ρ</a:t>
            </a:r>
            <a:r>
              <a:rPr lang="en" sz="2400" dirty="0">
                <a:latin typeface="+mj-lt"/>
              </a:rPr>
              <a:t>y </a:t>
            </a:r>
            <a:r>
              <a:rPr lang="ru-RU" sz="2400" dirty="0">
                <a:latin typeface="+mj-lt"/>
              </a:rPr>
              <a:t>функциями </a:t>
            </a:r>
            <a:r>
              <a:rPr lang="en" sz="2400" dirty="0" err="1">
                <a:latin typeface="+mj-lt"/>
              </a:rPr>
              <a:t>fx</a:t>
            </a:r>
            <a:r>
              <a:rPr lang="en" sz="2400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и </a:t>
            </a:r>
            <a:r>
              <a:rPr lang="en" sz="2400" dirty="0" err="1">
                <a:latin typeface="+mj-lt"/>
              </a:rPr>
              <a:t>fy</a:t>
            </a:r>
            <a:r>
              <a:rPr lang="en" sz="2400" dirty="0">
                <a:latin typeface="+mj-lt"/>
              </a:rPr>
              <a:t>.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Данные функции должны удовлетворять следующим ограничениям</a:t>
            </a:r>
            <a:r>
              <a:rPr lang="en-US" sz="2400" dirty="0">
                <a:latin typeface="+mj-lt"/>
              </a:rPr>
              <a:t>:</a:t>
            </a:r>
            <a:br>
              <a:rPr lang="en-US" sz="2400" dirty="0">
                <a:latin typeface="+mj-lt"/>
              </a:rPr>
            </a:br>
            <a:endParaRPr lang="ru-RU" sz="2400" dirty="0">
              <a:latin typeface="+mj-lt"/>
            </a:endParaRPr>
          </a:p>
          <a:p>
            <a:pPr marL="0" indent="0">
              <a:buNone/>
            </a:pPr>
            <a:endParaRPr lang="ru-RU" sz="2400" dirty="0">
              <a:latin typeface="+mj-lt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5B2145F-53F1-D0D4-6AE4-5652600AB2DE}"/>
              </a:ext>
            </a:extLst>
          </p:cNvPr>
          <p:cNvGrpSpPr/>
          <p:nvPr/>
        </p:nvGrpSpPr>
        <p:grpSpPr>
          <a:xfrm>
            <a:off x="1000968" y="2647091"/>
            <a:ext cx="6632286" cy="2034145"/>
            <a:chOff x="1080480" y="2315817"/>
            <a:chExt cx="6632286" cy="203414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36247EE6-9BAF-C8A3-E80C-3B6DF8A9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166" y="2315817"/>
              <a:ext cx="6578600" cy="114965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BF5DA90-7EEF-5C8D-4E85-E51350B9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480" y="3332889"/>
              <a:ext cx="6524914" cy="1017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27B54-5D70-91E1-73DB-584CA708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910"/>
          </a:xfrm>
        </p:spPr>
        <p:txBody>
          <a:bodyPr>
            <a:normAutofit/>
          </a:bodyPr>
          <a:lstStyle/>
          <a:p>
            <a:r>
              <a:rPr lang="ru-RU" sz="3200" dirty="0"/>
              <a:t>Многократная выборка для повышения качества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D72FF2-03CD-8092-1143-D9C8546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036"/>
            <a:ext cx="10515600" cy="55188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+mj-lt"/>
              </a:rPr>
              <a:t>Вместо одной выборки текселя, анизотропная фильтрация производит </a:t>
            </a:r>
            <a:r>
              <a:rPr lang="en" sz="2000" dirty="0">
                <a:latin typeface="+mj-lt"/>
              </a:rPr>
              <a:t>N </a:t>
            </a:r>
            <a:r>
              <a:rPr lang="ru-RU" sz="2000" dirty="0">
                <a:latin typeface="+mj-lt"/>
              </a:rPr>
              <a:t>выборок внутри проекции пикселя на текстуру на выбранном уровне </a:t>
            </a:r>
            <a:r>
              <a:rPr lang="ru-RU" sz="2000" dirty="0" err="1">
                <a:latin typeface="+mj-lt"/>
              </a:rPr>
              <a:t>мипмапа</a:t>
            </a:r>
            <a:r>
              <a:rPr lang="ru-RU" sz="2000" dirty="0">
                <a:latin typeface="+mj-lt"/>
              </a:rPr>
              <a:t> (</a:t>
            </a:r>
            <a:r>
              <a:rPr lang="el-GR" sz="2000" dirty="0">
                <a:latin typeface="+mj-lt"/>
              </a:rPr>
              <a:t>λ).</a:t>
            </a:r>
          </a:p>
          <a:p>
            <a:r>
              <a:rPr lang="ru-RU" sz="2000" dirty="0">
                <a:latin typeface="+mj-lt"/>
              </a:rPr>
              <a:t>Окончательное текстурное значение (</a:t>
            </a:r>
            <a:r>
              <a:rPr lang="el-GR" sz="2000" dirty="0">
                <a:latin typeface="+mj-lt"/>
              </a:rPr>
              <a:t>τ</a:t>
            </a:r>
            <a:r>
              <a:rPr lang="en" sz="2000" baseline="-25000" dirty="0" err="1">
                <a:latin typeface="+mj-lt"/>
              </a:rPr>
              <a:t>aniso</a:t>
            </a:r>
            <a:r>
              <a:rPr lang="en" sz="2000" dirty="0">
                <a:latin typeface="+mj-lt"/>
              </a:rPr>
              <a:t>) </a:t>
            </a:r>
            <a:r>
              <a:rPr lang="ru-RU" sz="2000" dirty="0">
                <a:latin typeface="+mj-lt"/>
              </a:rPr>
              <a:t>вычисляется на основе усреднения этих </a:t>
            </a:r>
            <a:r>
              <a:rPr lang="en" sz="2000" dirty="0">
                <a:latin typeface="+mj-lt"/>
              </a:rPr>
              <a:t>N </a:t>
            </a:r>
            <a:r>
              <a:rPr lang="ru-RU" sz="2000" dirty="0">
                <a:latin typeface="+mj-lt"/>
              </a:rPr>
              <a:t>выборок.</a:t>
            </a:r>
          </a:p>
          <a:p>
            <a:r>
              <a:rPr lang="ru-RU" sz="2000" dirty="0">
                <a:latin typeface="+mj-lt"/>
              </a:rPr>
              <a:t>Формулы для вычисления </a:t>
            </a:r>
            <a:r>
              <a:rPr lang="el-GR" sz="2000" dirty="0">
                <a:latin typeface="+mj-lt"/>
              </a:rPr>
              <a:t>τ</a:t>
            </a:r>
            <a:r>
              <a:rPr lang="en" sz="2000" baseline="-25000" dirty="0" err="1">
                <a:latin typeface="+mj-lt"/>
              </a:rPr>
              <a:t>aniso</a:t>
            </a:r>
            <a:r>
              <a:rPr lang="en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зависят от ориентации проекции (</a:t>
            </a:r>
            <a:r>
              <a:rPr lang="en" sz="2000" dirty="0" err="1">
                <a:latin typeface="+mj-lt"/>
              </a:rPr>
              <a:t>Px</a:t>
            </a:r>
            <a:r>
              <a:rPr lang="en" sz="2000" dirty="0">
                <a:latin typeface="+mj-lt"/>
              </a:rPr>
              <a:t> vs Py) </a:t>
            </a:r>
            <a:r>
              <a:rPr lang="ru-RU" sz="2000" dirty="0">
                <a:latin typeface="+mj-lt"/>
              </a:rPr>
              <a:t>и представляют собой среднее значение </a:t>
            </a:r>
            <a:r>
              <a:rPr lang="en" sz="2000" dirty="0">
                <a:latin typeface="+mj-lt"/>
              </a:rPr>
              <a:t>N </a:t>
            </a:r>
            <a:r>
              <a:rPr lang="ru-RU" sz="2000" dirty="0">
                <a:latin typeface="+mj-lt"/>
              </a:rPr>
              <a:t>выборок текстуры (</a:t>
            </a:r>
            <a:r>
              <a:rPr lang="el-GR" sz="2000" dirty="0">
                <a:latin typeface="+mj-lt"/>
              </a:rPr>
              <a:t>τ), </a:t>
            </a:r>
            <a:r>
              <a:rPr lang="ru-RU" sz="2000" dirty="0">
                <a:latin typeface="+mj-lt"/>
              </a:rPr>
              <a:t>взятых со смещением:</a:t>
            </a:r>
            <a:endParaRPr lang="en-US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Для оптимизации может использоваться аппроксимация с равномерно распределенными смещениями в текстурном пространстве:</a:t>
            </a:r>
            <a:endParaRPr lang="en-US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Этот подход использует производные текстурных координат для определения смещений.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1BB913-4FCD-A671-AE22-DAED6891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49" y="3054349"/>
            <a:ext cx="6522841" cy="800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72BE32-AF89-672C-9CCC-9EC8E91C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49" y="4857544"/>
            <a:ext cx="7642514" cy="9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3BBFE-F33C-F717-7F08-96DE1F52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9640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D72A5-4320-08E0-4F4F-CC34C44B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766"/>
            <a:ext cx="10515600" cy="53221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Проблема: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При уменьшении масштаба текстуры (</a:t>
            </a:r>
            <a:r>
              <a:rPr lang="ru-RU" sz="2000" dirty="0" err="1">
                <a:latin typeface="+mj-lt"/>
              </a:rPr>
              <a:t>минификации</a:t>
            </a:r>
            <a:r>
              <a:rPr lang="ru-RU" sz="2000" dirty="0">
                <a:latin typeface="+mj-lt"/>
              </a:rPr>
              <a:t>) множество текселей проецируются на один пиксель экрана. Это приводит к потере детализации и размытию изображения, особенно заметному при взгляде на текстуру под углом.    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Решение:</a:t>
            </a:r>
          </a:p>
          <a:p>
            <a:pPr marL="0" indent="0">
              <a:buNone/>
            </a:pPr>
            <a:r>
              <a:rPr lang="ru-RU" sz="2000" dirty="0" err="1">
                <a:latin typeface="+mj-lt"/>
              </a:rPr>
              <a:t>Минификация</a:t>
            </a:r>
            <a:r>
              <a:rPr lang="ru-RU" sz="2000" dirty="0">
                <a:latin typeface="+mj-lt"/>
              </a:rPr>
              <a:t> текстуры – это процесс выбора или комбинирования текселей для определения цвета пикселя. Для борьбы с размытием при угловом обзоре применяется анизотропная фильтрация. Этот метод анализирует вытянутость проекции текселя и выполняет "умное" усреднение, сохраняя детали.    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Основные Этапы Анизотропной Фильтрации:</a:t>
            </a:r>
          </a:p>
          <a:p>
            <a:r>
              <a:rPr lang="ru-RU" sz="2000" dirty="0">
                <a:latin typeface="+mj-lt"/>
              </a:rPr>
              <a:t>Вычисление масштабных коэффициентов (</a:t>
            </a:r>
            <a:r>
              <a:rPr lang="el-GR" sz="2000" dirty="0">
                <a:latin typeface="+mj-lt"/>
              </a:rPr>
              <a:t>ρ</a:t>
            </a:r>
            <a:r>
              <a:rPr lang="en" sz="2000" dirty="0">
                <a:latin typeface="+mj-lt"/>
              </a:rPr>
              <a:t>x, </a:t>
            </a:r>
            <a:r>
              <a:rPr lang="el-GR" sz="2000" dirty="0">
                <a:latin typeface="+mj-lt"/>
              </a:rPr>
              <a:t>ρ</a:t>
            </a:r>
            <a:r>
              <a:rPr lang="en" sz="2000" dirty="0">
                <a:latin typeface="+mj-lt"/>
              </a:rPr>
              <a:t>y): </a:t>
            </a:r>
            <a:r>
              <a:rPr lang="ru-RU" sz="2000" dirty="0">
                <a:latin typeface="+mj-lt"/>
              </a:rPr>
              <a:t>Определение степени растяжения/сжатия текстуры вдоль осей экрана.    </a:t>
            </a:r>
          </a:p>
          <a:p>
            <a:r>
              <a:rPr lang="ru-RU" sz="2000" dirty="0">
                <a:latin typeface="+mj-lt"/>
              </a:rPr>
              <a:t>Определение степени анизотропии (</a:t>
            </a:r>
            <a:r>
              <a:rPr lang="en" sz="2000" dirty="0">
                <a:latin typeface="+mj-lt"/>
              </a:rPr>
              <a:t>N): </a:t>
            </a:r>
            <a:r>
              <a:rPr lang="ru-RU" sz="2000" dirty="0">
                <a:latin typeface="+mj-lt"/>
              </a:rPr>
              <a:t>Расчет отношения максимального и минимального масштабов с учетом ограничения </a:t>
            </a:r>
            <a:r>
              <a:rPr lang="en" sz="2000" dirty="0">
                <a:latin typeface="+mj-lt"/>
              </a:rPr>
              <a:t>TEXTURE_MAX_ANISOTROPY (</a:t>
            </a:r>
            <a:r>
              <a:rPr lang="ru-RU" sz="2000" dirty="0">
                <a:latin typeface="+mj-lt"/>
              </a:rPr>
              <a:t>максимальная анизотропия).    </a:t>
            </a:r>
          </a:p>
          <a:p>
            <a:r>
              <a:rPr lang="ru-RU" sz="2000" dirty="0">
                <a:latin typeface="+mj-lt"/>
              </a:rPr>
              <a:t>Определение уровня детализации (</a:t>
            </a:r>
            <a:r>
              <a:rPr lang="el-GR" sz="2000" dirty="0">
                <a:latin typeface="+mj-lt"/>
              </a:rPr>
              <a:t>λ'): </a:t>
            </a:r>
            <a:r>
              <a:rPr lang="ru-RU" sz="2000" dirty="0">
                <a:latin typeface="+mj-lt"/>
              </a:rPr>
              <a:t>Выбор уровня </a:t>
            </a:r>
            <a:r>
              <a:rPr lang="ru-RU" sz="2000" dirty="0" err="1">
                <a:latin typeface="+mj-lt"/>
              </a:rPr>
              <a:t>мипмапа</a:t>
            </a:r>
            <a:r>
              <a:rPr lang="ru-RU" sz="2000" dirty="0">
                <a:latin typeface="+mj-lt"/>
              </a:rPr>
              <a:t>, наилучшего для данной степени анизотропии.    </a:t>
            </a:r>
          </a:p>
          <a:p>
            <a:r>
              <a:rPr lang="ru-RU" sz="2000" dirty="0">
                <a:latin typeface="+mj-lt"/>
              </a:rPr>
              <a:t>Многократная выборка: Получение нескольких образцов текселей внутри проекции пикселя.    </a:t>
            </a:r>
          </a:p>
          <a:p>
            <a:r>
              <a:rPr lang="ru-RU" sz="2000" dirty="0">
                <a:latin typeface="+mj-lt"/>
              </a:rPr>
              <a:t>Усреднение выборок (</a:t>
            </a:r>
            <a:r>
              <a:rPr lang="el-GR" sz="2000" dirty="0">
                <a:latin typeface="+mj-lt"/>
              </a:rPr>
              <a:t>τ</a:t>
            </a:r>
            <a:r>
              <a:rPr lang="en" sz="2000" baseline="-25000" dirty="0" err="1">
                <a:latin typeface="+mj-lt"/>
              </a:rPr>
              <a:t>aniso</a:t>
            </a:r>
            <a:r>
              <a:rPr lang="en" sz="2000" dirty="0">
                <a:latin typeface="+mj-lt"/>
              </a:rPr>
              <a:t>): </a:t>
            </a:r>
            <a:r>
              <a:rPr lang="ru-RU" sz="2000" dirty="0">
                <a:latin typeface="+mj-lt"/>
              </a:rPr>
              <a:t>Комбинирование образцов для получения окончательного цвета пикселя.    </a:t>
            </a:r>
          </a:p>
        </p:txBody>
      </p:sp>
    </p:spTree>
    <p:extLst>
      <p:ext uri="{BB962C8B-B14F-4D97-AF65-F5344CB8AC3E}">
        <p14:creationId xmlns:p14="http://schemas.microsoft.com/office/powerpoint/2010/main" val="178636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19A8F-ECBA-591B-1EDD-A0D91C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891" y="1209951"/>
            <a:ext cx="10850217" cy="3570770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Scale</a:t>
            </a:r>
            <a:r>
              <a:rPr lang="ru-RU" dirty="0"/>
              <a:t> </a:t>
            </a:r>
            <a:r>
              <a:rPr lang="en" dirty="0"/>
              <a:t>Factor</a:t>
            </a:r>
            <a:r>
              <a:rPr lang="ru-RU" dirty="0"/>
              <a:t> </a:t>
            </a:r>
            <a:r>
              <a:rPr lang="en" dirty="0"/>
              <a:t>and</a:t>
            </a:r>
            <a:r>
              <a:rPr lang="ru-RU" dirty="0"/>
              <a:t> </a:t>
            </a:r>
            <a:r>
              <a:rPr lang="en" dirty="0"/>
              <a:t>Level-of-Detail </a:t>
            </a:r>
            <a:br>
              <a:rPr lang="en" dirty="0"/>
            </a:br>
            <a:r>
              <a:rPr lang="ru-RU" dirty="0"/>
              <a:t>(Масштабный фактор и уровень детализации)</a:t>
            </a:r>
          </a:p>
        </p:txBody>
      </p:sp>
    </p:spTree>
    <p:extLst>
      <p:ext uri="{BB962C8B-B14F-4D97-AF65-F5344CB8AC3E}">
        <p14:creationId xmlns:p14="http://schemas.microsoft.com/office/powerpoint/2010/main" val="2689395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D45602-E94B-D30E-A5E9-F8CF16E5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7116"/>
            <a:ext cx="10515600" cy="5906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В предыдущей теме мы говорили об анизотропной фильтрации для улучшения качества уже выбранной текстуры. Но как </a:t>
            </a:r>
            <a:r>
              <a:rPr lang="en" sz="2400" dirty="0">
                <a:latin typeface="+mj-lt"/>
              </a:rPr>
              <a:t>OpenGL </a:t>
            </a:r>
            <a:r>
              <a:rPr lang="ru-RU" sz="2400" dirty="0">
                <a:latin typeface="+mj-lt"/>
              </a:rPr>
              <a:t>изначально решает, какую версию текстуры (какой уровень детализации) использовать? 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Это определяется двумя основными факторами:    </a:t>
            </a:r>
          </a:p>
          <a:p>
            <a:r>
              <a:rPr lang="ru-RU" sz="2400" dirty="0">
                <a:latin typeface="+mj-lt"/>
              </a:rPr>
              <a:t>Масштабный фактор (</a:t>
            </a:r>
            <a:r>
              <a:rPr lang="el-GR" sz="2400" dirty="0">
                <a:latin typeface="+mj-lt"/>
              </a:rPr>
              <a:t>ρ(</a:t>
            </a:r>
            <a:r>
              <a:rPr lang="en" sz="2400" dirty="0">
                <a:latin typeface="+mj-lt"/>
              </a:rPr>
              <a:t>x, y)): </a:t>
            </a:r>
            <a:r>
              <a:rPr lang="ru-RU" sz="2400" dirty="0">
                <a:latin typeface="+mj-lt"/>
              </a:rPr>
              <a:t>Показывает, во сколько раз проекция текстуры на пиксель больше или меньше исходного размера текстуры.    </a:t>
            </a:r>
          </a:p>
          <a:p>
            <a:r>
              <a:rPr lang="ru-RU" sz="2400" dirty="0">
                <a:latin typeface="+mj-lt"/>
              </a:rPr>
              <a:t>Параметр уровня детализации (</a:t>
            </a:r>
            <a:r>
              <a:rPr lang="el-GR" sz="2400" dirty="0">
                <a:latin typeface="+mj-lt"/>
              </a:rPr>
              <a:t>λ(</a:t>
            </a:r>
            <a:r>
              <a:rPr lang="en" sz="2400" dirty="0">
                <a:latin typeface="+mj-lt"/>
              </a:rPr>
              <a:t>x, y)): </a:t>
            </a:r>
            <a:r>
              <a:rPr lang="ru-RU" sz="2400" dirty="0">
                <a:latin typeface="+mj-lt"/>
              </a:rPr>
              <a:t>Итоговое число, определяющее, какой уровень </a:t>
            </a:r>
            <a:r>
              <a:rPr lang="ru-RU" sz="2400" dirty="0" err="1">
                <a:latin typeface="+mj-lt"/>
              </a:rPr>
              <a:t>мипмапа</a:t>
            </a:r>
            <a:r>
              <a:rPr lang="ru-RU" sz="2400" dirty="0">
                <a:latin typeface="+mj-lt"/>
              </a:rPr>
              <a:t> будет использован.    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Базовый уровень детализации: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Базовый уровень детализации (</a:t>
            </a:r>
            <a:r>
              <a:rPr lang="el-GR" sz="2400" dirty="0">
                <a:latin typeface="+mj-lt"/>
              </a:rPr>
              <a:t>λ</a:t>
            </a:r>
            <a:r>
              <a:rPr lang="en" sz="2400" baseline="-25000" dirty="0">
                <a:latin typeface="+mj-lt"/>
              </a:rPr>
              <a:t>base</a:t>
            </a:r>
            <a:r>
              <a:rPr lang="en" sz="2400" dirty="0">
                <a:latin typeface="+mj-lt"/>
              </a:rPr>
              <a:t>(x, y)) – </a:t>
            </a:r>
            <a:r>
              <a:rPr lang="ru-RU" sz="2400" dirty="0">
                <a:latin typeface="+mj-lt"/>
              </a:rPr>
              <a:t>это начальная оценка оптимального уровня </a:t>
            </a:r>
            <a:r>
              <a:rPr lang="ru-RU" sz="2400" dirty="0" err="1">
                <a:latin typeface="+mj-lt"/>
              </a:rPr>
              <a:t>мипмапа</a:t>
            </a:r>
            <a:r>
              <a:rPr lang="ru-RU" sz="2400" dirty="0">
                <a:latin typeface="+mj-lt"/>
              </a:rPr>
              <a:t>.  Вычисляется она по следующей формуле</a:t>
            </a:r>
            <a:r>
              <a:rPr lang="en-US" sz="2400" dirty="0">
                <a:latin typeface="+mj-lt"/>
              </a:rPr>
              <a:t>:</a:t>
            </a:r>
            <a:endParaRPr lang="ru-RU" sz="24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4F2BD3-8CF5-8230-F722-E0790F6F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3" y="5155371"/>
            <a:ext cx="4002029" cy="748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E37B1-F14D-B065-2278-93A6515267F3}"/>
              </a:ext>
            </a:extLst>
          </p:cNvPr>
          <p:cNvSpPr txBox="1"/>
          <p:nvPr/>
        </p:nvSpPr>
        <p:spPr>
          <a:xfrm>
            <a:off x="917713" y="213896"/>
            <a:ext cx="6918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+mj-lt"/>
              </a:rPr>
              <a:t>Масштабный фактор и уровень детализации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25432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E6E8E-5CD4-47B0-5D0F-A1FA3D08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409972"/>
            <a:ext cx="10515600" cy="51122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Коррекция и ограничение </a:t>
            </a:r>
            <a:r>
              <a:rPr lang="en" sz="3200" dirty="0"/>
              <a:t>LOD</a:t>
            </a:r>
            <a:br>
              <a:rPr lang="en" sz="3200" dirty="0"/>
            </a:b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1CD846-30F2-4460-BEFB-C33E05BED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9" y="398418"/>
            <a:ext cx="11698942" cy="62817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" dirty="0">
              <a:latin typeface="+mj-lt"/>
            </a:endParaRPr>
          </a:p>
          <a:p>
            <a:pPr marL="0" indent="0">
              <a:buNone/>
            </a:pPr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предоставляет несколько параметров для управления выбором уровня детализации (</a:t>
            </a:r>
            <a:r>
              <a:rPr lang="en" dirty="0">
                <a:latin typeface="+mj-lt"/>
              </a:rPr>
              <a:t>LOD):</a:t>
            </a:r>
          </a:p>
          <a:p>
            <a:r>
              <a:rPr lang="ru-RU" dirty="0">
                <a:latin typeface="+mj-lt"/>
              </a:rPr>
              <a:t>Смещение </a:t>
            </a:r>
            <a:r>
              <a:rPr lang="en" dirty="0">
                <a:latin typeface="+mj-lt"/>
              </a:rPr>
              <a:t>LOD:</a:t>
            </a:r>
          </a:p>
          <a:p>
            <a:pPr lvl="1"/>
            <a:r>
              <a:rPr lang="en" dirty="0" err="1">
                <a:latin typeface="+mj-lt"/>
              </a:rPr>
              <a:t>bias</a:t>
            </a:r>
            <a:r>
              <a:rPr lang="en" baseline="-25000" dirty="0" err="1">
                <a:latin typeface="+mj-lt"/>
              </a:rPr>
              <a:t>texobj</a:t>
            </a:r>
            <a:r>
              <a:rPr lang="en" dirty="0">
                <a:latin typeface="+mj-lt"/>
              </a:rPr>
              <a:t> (TEXTURE_LOD_BIAS): </a:t>
            </a:r>
            <a:r>
              <a:rPr lang="ru-RU" dirty="0">
                <a:latin typeface="+mj-lt"/>
              </a:rPr>
              <a:t>Смещение, применяемое ко всей текстуре.</a:t>
            </a:r>
          </a:p>
          <a:p>
            <a:pPr lvl="2"/>
            <a:r>
              <a:rPr lang="ru-RU" dirty="0">
                <a:latin typeface="+mj-lt"/>
              </a:rPr>
              <a:t>Положительные значения: размытие (использование более высоких уровней </a:t>
            </a:r>
            <a:r>
              <a:rPr lang="ru-RU" dirty="0" err="1">
                <a:latin typeface="+mj-lt"/>
              </a:rPr>
              <a:t>мипмапов</a:t>
            </a:r>
            <a:r>
              <a:rPr lang="ru-RU" dirty="0">
                <a:latin typeface="+mj-lt"/>
              </a:rPr>
              <a:t>).</a:t>
            </a:r>
          </a:p>
          <a:p>
            <a:pPr lvl="2"/>
            <a:r>
              <a:rPr lang="ru-RU" dirty="0">
                <a:latin typeface="+mj-lt"/>
              </a:rPr>
              <a:t>Отрицательные значения: резкость (использование более низких уровней).</a:t>
            </a:r>
          </a:p>
          <a:p>
            <a:pPr lvl="1"/>
            <a:r>
              <a:rPr lang="en" dirty="0" err="1">
                <a:latin typeface="+mj-lt"/>
              </a:rPr>
              <a:t>bias</a:t>
            </a:r>
            <a:r>
              <a:rPr lang="en" baseline="-25000" dirty="0" err="1">
                <a:latin typeface="+mj-lt"/>
              </a:rPr>
              <a:t>shader</a:t>
            </a:r>
            <a:r>
              <a:rPr lang="en" dirty="0">
                <a:latin typeface="+mj-lt"/>
              </a:rPr>
              <a:t>: </a:t>
            </a:r>
            <a:r>
              <a:rPr lang="ru-RU" dirty="0">
                <a:latin typeface="+mj-lt"/>
              </a:rPr>
              <a:t>Дополнительное смещение, передаваемое из шейдера (обычно 0).</a:t>
            </a:r>
          </a:p>
          <a:p>
            <a:pPr lvl="1"/>
            <a:r>
              <a:rPr lang="ru-RU" dirty="0">
                <a:latin typeface="+mj-lt"/>
              </a:rPr>
              <a:t>Итоговое смещение ограничивается диапазоном [-</a:t>
            </a:r>
            <a:r>
              <a:rPr lang="en" dirty="0" err="1">
                <a:latin typeface="+mj-lt"/>
              </a:rPr>
              <a:t>biasmax</a:t>
            </a:r>
            <a:r>
              <a:rPr lang="en" dirty="0">
                <a:latin typeface="+mj-lt"/>
              </a:rPr>
              <a:t>, </a:t>
            </a:r>
            <a:r>
              <a:rPr lang="en" dirty="0" err="1">
                <a:latin typeface="+mj-lt"/>
              </a:rPr>
              <a:t>biasmax</a:t>
            </a:r>
            <a:r>
              <a:rPr lang="en" dirty="0">
                <a:latin typeface="+mj-lt"/>
              </a:rPr>
              <a:t>], </a:t>
            </a:r>
            <a:r>
              <a:rPr lang="ru-RU" dirty="0">
                <a:latin typeface="+mj-lt"/>
              </a:rPr>
              <a:t>где </a:t>
            </a:r>
            <a:r>
              <a:rPr lang="en" dirty="0" err="1">
                <a:latin typeface="+mj-lt"/>
              </a:rPr>
              <a:t>biasmax</a:t>
            </a:r>
            <a:r>
              <a:rPr lang="en" dirty="0">
                <a:latin typeface="+mj-lt"/>
              </a:rPr>
              <a:t> - MAX_TEXTURE_LOD_BIAS.</a:t>
            </a:r>
          </a:p>
          <a:p>
            <a:r>
              <a:rPr lang="ru-RU" dirty="0">
                <a:latin typeface="+mj-lt"/>
              </a:rPr>
              <a:t>Ограничение </a:t>
            </a:r>
            <a:r>
              <a:rPr lang="en" dirty="0">
                <a:latin typeface="+mj-lt"/>
              </a:rPr>
              <a:t>LOD:</a:t>
            </a:r>
          </a:p>
          <a:p>
            <a:pPr lvl="1"/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min</a:t>
            </a:r>
            <a:r>
              <a:rPr lang="en" dirty="0">
                <a:latin typeface="+mj-lt"/>
              </a:rPr>
              <a:t> (TEXTURE_BASE_LEVEL): </a:t>
            </a:r>
            <a:r>
              <a:rPr lang="ru-RU" dirty="0">
                <a:latin typeface="+mj-lt"/>
              </a:rPr>
              <a:t>Самый детальный используемый уровень </a:t>
            </a:r>
            <a:r>
              <a:rPr lang="ru-RU" dirty="0" err="1">
                <a:latin typeface="+mj-lt"/>
              </a:rPr>
              <a:t>мипмапа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max</a:t>
            </a:r>
            <a:r>
              <a:rPr lang="en" dirty="0">
                <a:latin typeface="+mj-lt"/>
              </a:rPr>
              <a:t> (TEXTURE_MAX_LEVEL): </a:t>
            </a:r>
            <a:r>
              <a:rPr lang="ru-RU" dirty="0">
                <a:latin typeface="+mj-lt"/>
              </a:rPr>
              <a:t>Самый размытый используемый уровень </a:t>
            </a:r>
            <a:r>
              <a:rPr lang="ru-RU" dirty="0" err="1">
                <a:latin typeface="+mj-lt"/>
              </a:rPr>
              <a:t>мипмапа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Если итоговый </a:t>
            </a:r>
            <a:r>
              <a:rPr lang="en" dirty="0">
                <a:latin typeface="+mj-lt"/>
              </a:rPr>
              <a:t>LOD (</a:t>
            </a:r>
            <a:r>
              <a:rPr lang="el-GR" dirty="0">
                <a:latin typeface="+mj-lt"/>
              </a:rPr>
              <a:t>λ):</a:t>
            </a:r>
          </a:p>
          <a:p>
            <a:pPr lvl="1"/>
            <a:r>
              <a:rPr lang="el-GR" dirty="0">
                <a:latin typeface="+mj-lt"/>
              </a:rPr>
              <a:t>≤ 0: </a:t>
            </a:r>
            <a:r>
              <a:rPr lang="ru-RU" dirty="0">
                <a:latin typeface="+mj-lt"/>
              </a:rPr>
              <a:t>Текстура увеличена (нужен более детальный уровень).</a:t>
            </a:r>
          </a:p>
          <a:p>
            <a:pPr lvl="1"/>
            <a:r>
              <a:rPr lang="ru-RU" dirty="0">
                <a:latin typeface="+mj-lt"/>
              </a:rPr>
              <a:t>&gt; 0: Текстура уменьшена (нужен менее детальный уровень - </a:t>
            </a:r>
            <a:r>
              <a:rPr lang="ru-RU" dirty="0" err="1">
                <a:latin typeface="+mj-lt"/>
              </a:rPr>
              <a:t>мипмап</a:t>
            </a:r>
            <a:r>
              <a:rPr lang="ru-RU" dirty="0">
                <a:latin typeface="+mj-lt"/>
              </a:rPr>
              <a:t>).</a:t>
            </a:r>
          </a:p>
          <a:p>
            <a:r>
              <a:rPr lang="ru-RU" dirty="0">
                <a:latin typeface="+mj-lt"/>
              </a:rPr>
              <a:t>По умолчанию, </a:t>
            </a:r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min</a:t>
            </a:r>
            <a:r>
              <a:rPr lang="en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max</a:t>
            </a:r>
            <a:r>
              <a:rPr lang="en" dirty="0">
                <a:latin typeface="+mj-lt"/>
              </a:rPr>
              <a:t> </a:t>
            </a:r>
            <a:r>
              <a:rPr lang="ru-RU" dirty="0">
                <a:latin typeface="+mj-lt"/>
              </a:rPr>
              <a:t>выбираются так, чтобы использовать весь доступный диапазон </a:t>
            </a:r>
            <a:r>
              <a:rPr lang="ru-RU" dirty="0" err="1">
                <a:latin typeface="+mj-lt"/>
              </a:rPr>
              <a:t>мипмапов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Анизотропная фильтрация (если </a:t>
            </a:r>
            <a:r>
              <a:rPr lang="en" dirty="0">
                <a:latin typeface="+mj-lt"/>
              </a:rPr>
              <a:t>TEXTURE_MAX_ANISOTROPY &gt; 1.0) </a:t>
            </a:r>
            <a:r>
              <a:rPr lang="ru-RU" dirty="0">
                <a:latin typeface="+mj-lt"/>
              </a:rPr>
              <a:t>применяется после выбора </a:t>
            </a:r>
            <a:r>
              <a:rPr lang="en" dirty="0">
                <a:latin typeface="+mj-lt"/>
              </a:rPr>
              <a:t>LOD </a:t>
            </a:r>
            <a:r>
              <a:rPr lang="ru-RU" dirty="0">
                <a:latin typeface="+mj-lt"/>
              </a:rPr>
              <a:t>для улучшения качества текстуры.</a:t>
            </a:r>
          </a:p>
        </p:txBody>
      </p:sp>
    </p:spTree>
    <p:extLst>
      <p:ext uri="{BB962C8B-B14F-4D97-AF65-F5344CB8AC3E}">
        <p14:creationId xmlns:p14="http://schemas.microsoft.com/office/powerpoint/2010/main" val="1441040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DD0AA-7195-9B8A-B747-BA88B276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83636"/>
            <a:ext cx="10515600" cy="597401"/>
          </a:xfrm>
        </p:spPr>
        <p:txBody>
          <a:bodyPr>
            <a:normAutofit/>
          </a:bodyPr>
          <a:lstStyle/>
          <a:p>
            <a:r>
              <a:rPr lang="ru-RU" sz="3200" dirty="0"/>
              <a:t>Отображение координат и смещение текселей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CA1ADA-8165-6F47-B64C-89B9EB4C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681037"/>
            <a:ext cx="9196137" cy="5760621"/>
          </a:xfrm>
        </p:spPr>
        <p:txBody>
          <a:bodyPr>
            <a:normAutofit fontScale="92500" lnSpcReduction="20000"/>
          </a:bodyPr>
          <a:lstStyle/>
          <a:p>
            <a:r>
              <a:rPr lang="en" sz="2600" dirty="0">
                <a:latin typeface="+mj-lt"/>
              </a:rPr>
              <a:t>OpenGL </a:t>
            </a:r>
            <a:r>
              <a:rPr lang="ru-RU" sz="2600" dirty="0">
                <a:latin typeface="+mj-lt"/>
              </a:rPr>
              <a:t>использует функции (</a:t>
            </a:r>
            <a:r>
              <a:rPr lang="en" sz="2600" dirty="0">
                <a:latin typeface="+mj-lt"/>
              </a:rPr>
              <a:t>s(x, y), t(x, y), r(x, y)) </a:t>
            </a:r>
            <a:r>
              <a:rPr lang="ru-RU" sz="2600" dirty="0">
                <a:latin typeface="+mj-lt"/>
              </a:rPr>
              <a:t>для преобразования экранных координат (</a:t>
            </a:r>
            <a:r>
              <a:rPr lang="en" sz="2600" dirty="0">
                <a:latin typeface="+mj-lt"/>
              </a:rPr>
              <a:t>x, y) </a:t>
            </a:r>
            <a:r>
              <a:rPr lang="ru-RU" sz="2600" dirty="0">
                <a:latin typeface="+mj-lt"/>
              </a:rPr>
              <a:t>в текстурные координаты (</a:t>
            </a:r>
            <a:r>
              <a:rPr lang="en" sz="2600" dirty="0">
                <a:latin typeface="+mj-lt"/>
              </a:rPr>
              <a:t>s, t, r).</a:t>
            </a:r>
          </a:p>
          <a:p>
            <a:r>
              <a:rPr lang="ru-RU" sz="2600" dirty="0">
                <a:latin typeface="+mj-lt"/>
              </a:rPr>
              <a:t>Эти функции зависят от геометрии примитива и способа наложения текстуры.</a:t>
            </a:r>
          </a:p>
          <a:p>
            <a:r>
              <a:rPr lang="ru-RU" sz="2600" dirty="0">
                <a:latin typeface="+mj-lt"/>
              </a:rPr>
              <a:t>Смещение текселей:</a:t>
            </a:r>
          </a:p>
          <a:p>
            <a:pPr lvl="1"/>
            <a:r>
              <a:rPr lang="ru-RU" dirty="0">
                <a:latin typeface="+mj-lt"/>
              </a:rPr>
              <a:t>В шейдерах можно использовать смещения (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u, 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v, 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w) </a:t>
            </a:r>
            <a:r>
              <a:rPr lang="ru-RU" dirty="0">
                <a:latin typeface="+mj-lt"/>
              </a:rPr>
              <a:t>для более точного определения координат выборки текстуры.</a:t>
            </a:r>
          </a:p>
          <a:p>
            <a:pPr lvl="1"/>
            <a:r>
              <a:rPr lang="ru-RU" dirty="0">
                <a:latin typeface="+mj-lt"/>
              </a:rPr>
              <a:t>Формулы для </a:t>
            </a:r>
            <a:r>
              <a:rPr lang="en" dirty="0">
                <a:latin typeface="+mj-lt"/>
              </a:rPr>
              <a:t>u, v, w </a:t>
            </a:r>
            <a:r>
              <a:rPr lang="ru-RU" dirty="0">
                <a:latin typeface="+mj-lt"/>
              </a:rPr>
              <a:t>зависят от типа текстуры и включают:</a:t>
            </a:r>
          </a:p>
          <a:p>
            <a:pPr lvl="2"/>
            <a:r>
              <a:rPr lang="ru-RU" dirty="0">
                <a:latin typeface="+mj-lt"/>
              </a:rPr>
              <a:t>Базовые текстурные координаты (</a:t>
            </a:r>
            <a:r>
              <a:rPr lang="en" dirty="0">
                <a:latin typeface="+mj-lt"/>
              </a:rPr>
              <a:t>s, t, r).</a:t>
            </a:r>
          </a:p>
          <a:p>
            <a:pPr lvl="2"/>
            <a:r>
              <a:rPr lang="ru-RU" dirty="0">
                <a:latin typeface="+mj-lt"/>
              </a:rPr>
              <a:t>Масштабированные коэффициенты (</a:t>
            </a:r>
            <a:r>
              <a:rPr lang="en" dirty="0" err="1">
                <a:latin typeface="+mj-lt"/>
              </a:rPr>
              <a:t>w</a:t>
            </a:r>
            <a:r>
              <a:rPr lang="en" baseline="-25000" dirty="0" err="1">
                <a:latin typeface="+mj-lt"/>
              </a:rPr>
              <a:t>s</a:t>
            </a:r>
            <a:r>
              <a:rPr lang="en" dirty="0">
                <a:latin typeface="+mj-lt"/>
              </a:rPr>
              <a:t>, </a:t>
            </a:r>
            <a:r>
              <a:rPr lang="en" dirty="0" err="1">
                <a:latin typeface="+mj-lt"/>
              </a:rPr>
              <a:t>h</a:t>
            </a:r>
            <a:r>
              <a:rPr lang="en" baseline="-25000" dirty="0" err="1">
                <a:latin typeface="+mj-lt"/>
              </a:rPr>
              <a:t>s</a:t>
            </a:r>
            <a:r>
              <a:rPr lang="en" dirty="0">
                <a:latin typeface="+mj-lt"/>
              </a:rPr>
              <a:t>, d</a:t>
            </a:r>
            <a:r>
              <a:rPr lang="en" baseline="-25000" dirty="0">
                <a:latin typeface="+mj-lt"/>
              </a:rPr>
              <a:t>s</a:t>
            </a:r>
            <a:r>
              <a:rPr lang="en" dirty="0">
                <a:latin typeface="+mj-lt"/>
              </a:rPr>
              <a:t>) </a:t>
            </a:r>
            <a:r>
              <a:rPr lang="ru-RU" dirty="0">
                <a:latin typeface="+mj-lt"/>
              </a:rPr>
              <a:t>для непрямоугольных текстур.</a:t>
            </a:r>
          </a:p>
          <a:p>
            <a:pPr lvl="1"/>
            <a:r>
              <a:rPr lang="ru-RU" dirty="0">
                <a:latin typeface="+mj-lt"/>
              </a:rPr>
              <a:t>Если смещение не используется, 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u = 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v = </a:t>
            </a:r>
            <a:r>
              <a:rPr lang="el-GR" dirty="0">
                <a:latin typeface="+mj-lt"/>
              </a:rPr>
              <a:t>δ</a:t>
            </a:r>
            <a:r>
              <a:rPr lang="en" dirty="0">
                <a:latin typeface="+mj-lt"/>
              </a:rPr>
              <a:t>w = 0.</a:t>
            </a:r>
          </a:p>
          <a:p>
            <a:r>
              <a:rPr lang="ru-RU" sz="2400" b="1" dirty="0">
                <a:latin typeface="+mj-lt"/>
              </a:rPr>
              <a:t>Важно</a:t>
            </a:r>
            <a:r>
              <a:rPr lang="ru-RU" sz="2400" dirty="0">
                <a:latin typeface="+mj-lt"/>
              </a:rPr>
              <a:t>: Значения смещений (</a:t>
            </a:r>
            <a:r>
              <a:rPr lang="el-GR" sz="2400" dirty="0">
                <a:latin typeface="+mj-lt"/>
              </a:rPr>
              <a:t>δ</a:t>
            </a:r>
            <a:r>
              <a:rPr lang="en" sz="2400" dirty="0">
                <a:latin typeface="+mj-lt"/>
              </a:rPr>
              <a:t>u, </a:t>
            </a:r>
            <a:r>
              <a:rPr lang="el-GR" sz="2400" dirty="0">
                <a:latin typeface="+mj-lt"/>
              </a:rPr>
              <a:t>δ</a:t>
            </a:r>
            <a:r>
              <a:rPr lang="en" sz="2400" dirty="0">
                <a:latin typeface="+mj-lt"/>
              </a:rPr>
              <a:t>v, </a:t>
            </a:r>
            <a:r>
              <a:rPr lang="el-GR" sz="2400" dirty="0">
                <a:latin typeface="+mj-lt"/>
              </a:rPr>
              <a:t>δ</a:t>
            </a:r>
            <a:r>
              <a:rPr lang="en" sz="2400" dirty="0">
                <a:latin typeface="+mj-lt"/>
              </a:rPr>
              <a:t>w) </a:t>
            </a:r>
            <a:r>
              <a:rPr lang="ru-RU" sz="2400" dirty="0">
                <a:latin typeface="+mj-lt"/>
              </a:rPr>
              <a:t>должны быть в пределах, определяемых реализацией </a:t>
            </a:r>
            <a:r>
              <a:rPr lang="en" sz="2400" dirty="0">
                <a:latin typeface="+mj-lt"/>
              </a:rPr>
              <a:t>OpenGL:</a:t>
            </a:r>
          </a:p>
          <a:p>
            <a:pPr lvl="1"/>
            <a:r>
              <a:rPr lang="en" sz="2000" dirty="0">
                <a:latin typeface="+mj-lt"/>
              </a:rPr>
              <a:t>MIN_PROGRAM_TEXEL_OFFSET, MAX_PROGRAM_TEXEL_OFFSET (</a:t>
            </a:r>
            <a:r>
              <a:rPr lang="ru-RU" sz="2000" dirty="0">
                <a:latin typeface="+mj-lt"/>
              </a:rPr>
              <a:t>для обычных поисков).</a:t>
            </a:r>
          </a:p>
          <a:p>
            <a:pPr lvl="1"/>
            <a:r>
              <a:rPr lang="en" sz="2000" dirty="0">
                <a:latin typeface="+mj-lt"/>
              </a:rPr>
              <a:t>MIN_PROGRAM_TEXTURE_GATHER_OFFSET, MAX_PROGRAM_TEXTURE_GATHER_OFFSET (</a:t>
            </a:r>
            <a:r>
              <a:rPr lang="ru-RU" sz="2000" dirty="0">
                <a:latin typeface="+mj-lt"/>
              </a:rPr>
              <a:t>для </a:t>
            </a:r>
            <a:r>
              <a:rPr lang="en" sz="2000" dirty="0" err="1">
                <a:latin typeface="+mj-lt"/>
              </a:rPr>
              <a:t>textureGather</a:t>
            </a:r>
            <a:r>
              <a:rPr lang="en" sz="2000" dirty="0">
                <a:latin typeface="+mj-lt"/>
              </a:rPr>
              <a:t>).</a:t>
            </a:r>
          </a:p>
          <a:p>
            <a:r>
              <a:rPr lang="ru-RU" sz="2400" dirty="0">
                <a:latin typeface="+mj-lt"/>
              </a:rPr>
              <a:t>Выход за пределы приводит к неопределенному результату.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923D47-5340-8582-981A-08B7AD33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55" y="5033378"/>
            <a:ext cx="4446403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2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49CD1-6A35-4966-3C28-73DAD378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7"/>
          </a:xfrm>
        </p:spPr>
        <p:txBody>
          <a:bodyPr>
            <a:normAutofit/>
          </a:bodyPr>
          <a:lstStyle/>
          <a:p>
            <a:r>
              <a:rPr lang="ru-RU" sz="3200" dirty="0"/>
              <a:t>Масштабный фактор и проекция пикселя на текстуру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BB7DC-5087-705C-EDE5-A7073DA6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217"/>
            <a:ext cx="10515600" cy="213818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Проекция области пикселя на текстуру обычно имеет форму эллипса.</a:t>
            </a:r>
          </a:p>
          <a:p>
            <a:r>
              <a:rPr lang="ru-RU" sz="2400" dirty="0">
                <a:latin typeface="+mj-lt"/>
              </a:rPr>
              <a:t>Масштабный фактор </a:t>
            </a:r>
            <a:r>
              <a:rPr lang="el-GR" sz="2400" dirty="0">
                <a:latin typeface="+mj-lt"/>
              </a:rPr>
              <a:t>ρ </a:t>
            </a:r>
            <a:r>
              <a:rPr lang="ru-RU" sz="2400" dirty="0">
                <a:latin typeface="+mj-lt"/>
              </a:rPr>
              <a:t>отражает размер этой проекции.</a:t>
            </a:r>
          </a:p>
          <a:p>
            <a:r>
              <a:rPr lang="ru-RU" sz="2400" dirty="0">
                <a:latin typeface="+mj-lt"/>
              </a:rPr>
              <a:t>Идеальный </a:t>
            </a:r>
            <a:r>
              <a:rPr lang="el-GR" sz="2400" dirty="0">
                <a:latin typeface="+mj-lt"/>
              </a:rPr>
              <a:t>ρ </a:t>
            </a:r>
            <a:r>
              <a:rPr lang="ru-RU" sz="2400" dirty="0">
                <a:latin typeface="+mj-lt"/>
              </a:rPr>
              <a:t>соответствует размеру большой оси эллипса, чтобы точно определить степень увеличения/уменьшения текстуры.</a:t>
            </a:r>
          </a:p>
        </p:txBody>
      </p:sp>
    </p:spTree>
    <p:extLst>
      <p:ext uri="{BB962C8B-B14F-4D97-AF65-F5344CB8AC3E}">
        <p14:creationId xmlns:p14="http://schemas.microsoft.com/office/powerpoint/2010/main" val="327008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8877-6534-5F54-BA91-0EBB59D3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98"/>
            <a:ext cx="10515600" cy="669591"/>
          </a:xfrm>
        </p:spPr>
        <p:txBody>
          <a:bodyPr>
            <a:normAutofit/>
          </a:bodyPr>
          <a:lstStyle/>
          <a:p>
            <a:r>
              <a:rPr lang="ru-RU" sz="3200" dirty="0"/>
              <a:t>Вычисление масштабного фактора (</a:t>
            </a:r>
            <a:r>
              <a:rPr lang="el-GR" sz="3200" dirty="0"/>
              <a:t>ρ): </a:t>
            </a:r>
            <a:r>
              <a:rPr lang="ru-RU" sz="3200" dirty="0"/>
              <a:t>Общие принципы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B01E52-11B7-6839-9F6E-7456806F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715"/>
            <a:ext cx="10515600" cy="3417541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+mj-lt"/>
              </a:rPr>
              <a:t>Уровень детализации (</a:t>
            </a:r>
            <a:r>
              <a:rPr lang="el-GR" dirty="0">
                <a:latin typeface="+mj-lt"/>
              </a:rPr>
              <a:t>λ) </a:t>
            </a:r>
            <a:r>
              <a:rPr lang="ru-RU" dirty="0">
                <a:latin typeface="+mj-lt"/>
              </a:rPr>
              <a:t>зависит от масштабного фактора (</a:t>
            </a:r>
            <a:r>
              <a:rPr lang="el-GR" dirty="0">
                <a:latin typeface="+mj-lt"/>
              </a:rPr>
              <a:t>ρ).</a:t>
            </a:r>
          </a:p>
          <a:p>
            <a:r>
              <a:rPr lang="ru-RU" dirty="0">
                <a:latin typeface="+mj-lt"/>
              </a:rPr>
              <a:t>Производные текстурных координат (</a:t>
            </a:r>
            <a:r>
              <a:rPr lang="en" dirty="0">
                <a:latin typeface="+mj-lt"/>
              </a:rPr>
              <a:t>u, v, w) </a:t>
            </a:r>
            <a:r>
              <a:rPr lang="ru-RU" dirty="0">
                <a:latin typeface="+mj-lt"/>
              </a:rPr>
              <a:t>по экранным координатам (</a:t>
            </a:r>
            <a:r>
              <a:rPr lang="en" dirty="0">
                <a:latin typeface="+mj-lt"/>
              </a:rPr>
              <a:t>x, y) (∂u/∂x, ∂v/∂x, ∂w/∂x, ∂u/∂y, ∂v/∂y, ∂w/∂y) </a:t>
            </a:r>
            <a:r>
              <a:rPr lang="ru-RU" dirty="0">
                <a:latin typeface="+mj-lt"/>
              </a:rPr>
              <a:t>показывают, как текстурные координаты меняются на экране.</a:t>
            </a:r>
          </a:p>
          <a:p>
            <a:r>
              <a:rPr lang="ru-RU" dirty="0">
                <a:latin typeface="+mj-lt"/>
              </a:rPr>
              <a:t>Эти изменения связаны с тем, насколько "большой" или "маленькой" выглядит текстура.</a:t>
            </a:r>
          </a:p>
          <a:p>
            <a:r>
              <a:rPr lang="ru-RU" b="1" dirty="0">
                <a:latin typeface="+mj-lt"/>
              </a:rPr>
              <a:t>Проблема</a:t>
            </a:r>
            <a:r>
              <a:rPr lang="ru-RU" dirty="0">
                <a:latin typeface="+mj-lt"/>
              </a:rPr>
              <a:t>: Точное вычисление большой оси эллипса с использованием производных вычислительно затратно.</a:t>
            </a:r>
          </a:p>
          <a:p>
            <a:r>
              <a:rPr lang="ru-RU" b="1" dirty="0">
                <a:latin typeface="+mj-lt"/>
              </a:rPr>
              <a:t>Решение</a:t>
            </a:r>
            <a:r>
              <a:rPr lang="ru-RU" dirty="0">
                <a:latin typeface="+mj-lt"/>
              </a:rPr>
              <a:t>: </a:t>
            </a:r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допускает аппроксимацию </a:t>
            </a:r>
            <a:r>
              <a:rPr lang="el-GR" dirty="0">
                <a:latin typeface="+mj-lt"/>
              </a:rPr>
              <a:t>ρ </a:t>
            </a:r>
            <a:r>
              <a:rPr lang="ru-RU" dirty="0">
                <a:latin typeface="+mj-lt"/>
              </a:rPr>
              <a:t>функцией </a:t>
            </a:r>
            <a:r>
              <a:rPr lang="en" dirty="0">
                <a:latin typeface="+mj-lt"/>
              </a:rPr>
              <a:t>f(x, y), </a:t>
            </a:r>
            <a:r>
              <a:rPr lang="ru-RU" dirty="0">
                <a:latin typeface="+mj-lt"/>
              </a:rPr>
              <a:t>удовлетворяющей условиям: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B467D-4B1B-9E54-E726-C95372F6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8" y="4500382"/>
            <a:ext cx="7195127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C890-0F73-CA0E-D542-00CE118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lang="ru-RU" sz="3200" dirty="0"/>
              <a:t>Вычисление </a:t>
            </a:r>
            <a:r>
              <a:rPr lang="el-GR" sz="3200" dirty="0"/>
              <a:t>ρ </a:t>
            </a:r>
            <a:r>
              <a:rPr lang="ru-RU" sz="3200" dirty="0"/>
              <a:t>для полигонов и точек (один из способов)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4B4DF-9B6B-522D-7971-1F439242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10515600" cy="155665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Для полигонов и точек один из способов вычисления </a:t>
            </a:r>
            <a:r>
              <a:rPr lang="el-GR" sz="2400" dirty="0">
                <a:latin typeface="+mj-lt"/>
              </a:rPr>
              <a:t>ρ </a:t>
            </a:r>
            <a:r>
              <a:rPr lang="ru-RU" sz="2400" dirty="0">
                <a:latin typeface="+mj-lt"/>
              </a:rPr>
              <a:t>заключается в определении максимальной скорости изменения текстурных координат вдоль осей </a:t>
            </a:r>
            <a:r>
              <a:rPr lang="en" sz="2400" dirty="0">
                <a:latin typeface="+mj-lt"/>
              </a:rPr>
              <a:t>x </a:t>
            </a:r>
            <a:r>
              <a:rPr lang="ru-RU" sz="2400" dirty="0">
                <a:latin typeface="+mj-lt"/>
              </a:rPr>
              <a:t>и </a:t>
            </a:r>
            <a:r>
              <a:rPr lang="en" sz="2400" dirty="0">
                <a:latin typeface="+mj-lt"/>
              </a:rPr>
              <a:t>y </a:t>
            </a:r>
            <a:r>
              <a:rPr lang="ru-RU" sz="2400" dirty="0">
                <a:latin typeface="+mj-lt"/>
              </a:rPr>
              <a:t>экрана:</a:t>
            </a:r>
            <a:br>
              <a:rPr lang="en-US" dirty="0">
                <a:latin typeface="+mj-lt"/>
              </a:rPr>
            </a:br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9B3F0-19F0-744C-23AE-A6A31CD7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181"/>
            <a:ext cx="9295145" cy="1216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3A12A-168A-08DB-0BA5-3F241B60777D}"/>
              </a:ext>
            </a:extLst>
          </p:cNvPr>
          <p:cNvSpPr txBox="1"/>
          <p:nvPr/>
        </p:nvSpPr>
        <p:spPr>
          <a:xfrm>
            <a:off x="838200" y="3956801"/>
            <a:ext cx="1043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Здесь вычисляется длина вектора производных по </a:t>
            </a:r>
            <a:r>
              <a:rPr lang="en" sz="2000" dirty="0">
                <a:latin typeface="+mj-lt"/>
              </a:rPr>
              <a:t>x </a:t>
            </a:r>
            <a:r>
              <a:rPr lang="ru-RU" sz="2000" dirty="0">
                <a:latin typeface="+mj-lt"/>
              </a:rPr>
              <a:t>и длина вектора производных по </a:t>
            </a:r>
            <a:r>
              <a:rPr lang="en" sz="2000" dirty="0">
                <a:latin typeface="+mj-lt"/>
              </a:rPr>
              <a:t>y, </a:t>
            </a:r>
            <a:r>
              <a:rPr lang="ru-RU" sz="2000" dirty="0">
                <a:latin typeface="+mj-lt"/>
              </a:rPr>
              <a:t>и выбирается большее из этих значений.</a:t>
            </a:r>
          </a:p>
        </p:txBody>
      </p:sp>
    </p:spTree>
    <p:extLst>
      <p:ext uri="{BB962C8B-B14F-4D97-AF65-F5344CB8AC3E}">
        <p14:creationId xmlns:p14="http://schemas.microsoft.com/office/powerpoint/2010/main" val="172765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9A0E2-AC4A-1FD5-0C1B-52FDA962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78"/>
            <a:ext cx="10084904" cy="917022"/>
          </a:xfrm>
        </p:spPr>
        <p:txBody>
          <a:bodyPr>
            <a:normAutofit/>
          </a:bodyPr>
          <a:lstStyle/>
          <a:p>
            <a:r>
              <a:rPr lang="ru-RU" sz="3200" dirty="0"/>
              <a:t>Что такое </a:t>
            </a:r>
            <a:r>
              <a:rPr lang="en" sz="3200" dirty="0"/>
              <a:t>Depth Component Textures? 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042980-A7B3-D8B4-954D-E4186076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679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sz="2400" dirty="0">
                <a:latin typeface="+mj-lt"/>
              </a:rPr>
              <a:t>Depth Component Textures - </a:t>
            </a:r>
            <a:r>
              <a:rPr lang="ru-RU" sz="2400" dirty="0">
                <a:latin typeface="+mj-lt"/>
              </a:rPr>
              <a:t>это текстуры, которые хранят информацию о глубине.  Глубина – это расстояние от камеры до каждой точки на поверхности объектов в 3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сцене.</a:t>
            </a:r>
          </a:p>
          <a:p>
            <a:pPr marL="0" indent="0">
              <a:buNone/>
            </a:pPr>
            <a:endParaRPr lang="ru-RU" sz="2400" dirty="0">
              <a:latin typeface="+mj-lt"/>
            </a:endParaRP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Данные о глубине необходимы для правильного отображения трёхмерных сцен и используются в таких графических техниках:</a:t>
            </a:r>
          </a:p>
          <a:p>
            <a:r>
              <a:rPr lang="ru-RU" sz="2400" dirty="0">
                <a:latin typeface="+mj-lt"/>
              </a:rPr>
              <a:t>Создание теней: Определение, какие участки сцены затенены.</a:t>
            </a:r>
          </a:p>
          <a:p>
            <a:r>
              <a:rPr lang="ru-RU" sz="2400" dirty="0">
                <a:latin typeface="+mj-lt"/>
              </a:rPr>
              <a:t>Тестирование глубины: Определение, какие пиксели видны, а какие закрыты другими объектами.</a:t>
            </a:r>
          </a:p>
          <a:p>
            <a:r>
              <a:rPr lang="ru-RU" sz="2400" dirty="0">
                <a:latin typeface="+mj-lt"/>
              </a:rPr>
              <a:t>Эффекты постобработки: Например, создание эффекта глубины резкости.</a:t>
            </a:r>
          </a:p>
        </p:txBody>
      </p:sp>
    </p:spTree>
    <p:extLst>
      <p:ext uri="{BB962C8B-B14F-4D97-AF65-F5344CB8AC3E}">
        <p14:creationId xmlns:p14="http://schemas.microsoft.com/office/powerpoint/2010/main" val="414550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B27CF-57DE-5774-16C5-FE254922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046"/>
          </a:xfrm>
        </p:spPr>
        <p:txBody>
          <a:bodyPr>
            <a:normAutofit/>
          </a:bodyPr>
          <a:lstStyle/>
          <a:p>
            <a:r>
              <a:rPr lang="ru-RU" sz="3200" dirty="0"/>
              <a:t>Вычисление </a:t>
            </a:r>
            <a:r>
              <a:rPr lang="el-GR" sz="3200" dirty="0"/>
              <a:t>ρ </a:t>
            </a:r>
            <a:r>
              <a:rPr lang="ru-RU" sz="3200" dirty="0"/>
              <a:t>для линий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1EACF9-FE54-A66E-7F55-81A7D888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172"/>
            <a:ext cx="10515600" cy="1317171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Для линий </a:t>
            </a:r>
            <a:r>
              <a:rPr lang="el-GR" sz="2400" dirty="0">
                <a:latin typeface="+mj-lt"/>
              </a:rPr>
              <a:t>ρ </a:t>
            </a:r>
            <a:r>
              <a:rPr lang="ru-RU" sz="2400" dirty="0">
                <a:latin typeface="+mj-lt"/>
              </a:rPr>
              <a:t>вычисляется с учетом направления линии на экране, определяемого конечными точками (</a:t>
            </a:r>
            <a:r>
              <a:rPr lang="en" sz="2400" dirty="0">
                <a:latin typeface="+mj-lt"/>
              </a:rPr>
              <a:t>x1, y1) </a:t>
            </a:r>
            <a:r>
              <a:rPr lang="ru-RU" sz="2400" dirty="0">
                <a:latin typeface="+mj-lt"/>
              </a:rPr>
              <a:t>и (</a:t>
            </a:r>
            <a:r>
              <a:rPr lang="en" sz="2400" dirty="0">
                <a:latin typeface="+mj-lt"/>
              </a:rPr>
              <a:t>x2, y2):</a:t>
            </a:r>
            <a:br>
              <a:rPr lang="en" sz="2400" dirty="0">
                <a:latin typeface="+mj-lt"/>
              </a:rPr>
            </a:br>
            <a:endParaRPr lang="ru-RU" sz="24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56A09A-8393-7988-9465-3282781B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4741"/>
            <a:ext cx="8915418" cy="990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FA7AE-D5DE-2B09-4B1A-33AD18273689}"/>
              </a:ext>
            </a:extLst>
          </p:cNvPr>
          <p:cNvSpPr txBox="1"/>
          <p:nvPr/>
        </p:nvSpPr>
        <p:spPr>
          <a:xfrm>
            <a:off x="838200" y="3468630"/>
            <a:ext cx="11017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latin typeface="+mj-lt"/>
              </a:rPr>
              <a:t>Δ</a:t>
            </a:r>
            <a:r>
              <a:rPr lang="en" sz="2000" dirty="0">
                <a:latin typeface="+mj-lt"/>
              </a:rPr>
              <a:t>x = x1 – x2 </a:t>
            </a:r>
            <a:r>
              <a:rPr lang="ru-RU" sz="2000" dirty="0">
                <a:latin typeface="+mj-lt"/>
              </a:rPr>
              <a:t>и </a:t>
            </a:r>
            <a:r>
              <a:rPr lang="el-GR" sz="2000" dirty="0">
                <a:latin typeface="+mj-lt"/>
              </a:rPr>
              <a:t>Δ</a:t>
            </a:r>
            <a:r>
              <a:rPr lang="en" sz="2000" dirty="0">
                <a:latin typeface="+mj-lt"/>
              </a:rPr>
              <a:t>y = y1 – y2  - </a:t>
            </a:r>
            <a:r>
              <a:rPr lang="ru-RU" sz="2000" dirty="0">
                <a:latin typeface="+mj-lt"/>
              </a:rPr>
              <a:t>разности координат конечных точек.</a:t>
            </a:r>
            <a:br>
              <a:rPr lang="en-US" sz="2000" dirty="0">
                <a:latin typeface="+mj-lt"/>
              </a:rPr>
            </a:br>
            <a:endParaRPr lang="ru-RU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latin typeface="+mj-lt"/>
              </a:rPr>
              <a:t>           		 - </a:t>
            </a:r>
            <a:r>
              <a:rPr lang="ru-RU" sz="2000" dirty="0">
                <a:latin typeface="+mj-lt"/>
              </a:rPr>
              <a:t>длина сегмента линии.</a:t>
            </a:r>
            <a:br>
              <a:rPr lang="en-US" sz="2000" dirty="0">
                <a:latin typeface="+mj-lt"/>
              </a:rPr>
            </a:br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Эта формула учитывает, как текстурные координаты меняются вдоль направления линии на экране.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F2F63B-41E8-A39A-1C96-D403853D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9" y="4103912"/>
            <a:ext cx="2233386" cy="3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F16C1-CE99-A533-A3AF-BBCAC99D8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ru-RU" sz="2800" dirty="0"/>
              <a:t>Альтернативная аппроксимация </a:t>
            </a:r>
            <a:r>
              <a:rPr lang="el-GR" sz="2800" dirty="0"/>
              <a:t>ρ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ADCED-0220-4C35-2503-15795F4D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914"/>
            <a:ext cx="10515600" cy="1099457"/>
          </a:xfrm>
        </p:spPr>
        <p:txBody>
          <a:bodyPr/>
          <a:lstStyle/>
          <a:p>
            <a:r>
              <a:rPr lang="ru-RU" dirty="0">
                <a:latin typeface="+mj-lt"/>
              </a:rPr>
              <a:t>В качестве альтернативной аппроксимации </a:t>
            </a:r>
            <a:r>
              <a:rPr lang="el-GR" dirty="0">
                <a:latin typeface="+mj-lt"/>
              </a:rPr>
              <a:t>ρ </a:t>
            </a:r>
            <a:r>
              <a:rPr lang="ru-RU" dirty="0">
                <a:latin typeface="+mj-lt"/>
              </a:rPr>
              <a:t>может использоваться функция </a:t>
            </a:r>
            <a:r>
              <a:rPr lang="en" dirty="0">
                <a:latin typeface="+mj-lt"/>
              </a:rPr>
              <a:t>f(x, y), </a:t>
            </a:r>
            <a:r>
              <a:rPr lang="ru-RU" dirty="0">
                <a:latin typeface="+mj-lt"/>
              </a:rPr>
              <a:t>где: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8E3C41-4731-20E6-FB22-4A572615BCE4}"/>
              </a:ext>
            </a:extLst>
          </p:cNvPr>
          <p:cNvGrpSpPr/>
          <p:nvPr/>
        </p:nvGrpSpPr>
        <p:grpSpPr>
          <a:xfrm>
            <a:off x="988786" y="1949235"/>
            <a:ext cx="7284358" cy="3756695"/>
            <a:chOff x="988786" y="1949235"/>
            <a:chExt cx="7284358" cy="3756695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E683C0D-94F2-7720-5810-29A1CC33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786" y="1949235"/>
              <a:ext cx="7284358" cy="1851956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677BA53-1658-C9A7-6F25-17226047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529" y="3699330"/>
              <a:ext cx="5651500" cy="200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759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B0876-E673-E58D-EAAD-3C4B830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1984"/>
            <a:ext cx="10744201" cy="690789"/>
          </a:xfrm>
        </p:spPr>
        <p:txBody>
          <a:bodyPr>
            <a:normAutofit/>
          </a:bodyPr>
          <a:lstStyle/>
          <a:p>
            <a:r>
              <a:rPr lang="ru-RU" sz="3600" dirty="0"/>
              <a:t>Итог</a:t>
            </a:r>
            <a:r>
              <a:rPr lang="en-US" sz="3600" dirty="0"/>
              <a:t>: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3E2BE-8059-A7B2-D0A7-D6C802966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902774"/>
            <a:ext cx="11157857" cy="57048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+mj-lt"/>
              </a:rPr>
              <a:t>Проблема:</a:t>
            </a:r>
          </a:p>
          <a:p>
            <a:r>
              <a:rPr lang="ru-RU" dirty="0">
                <a:latin typeface="+mj-lt"/>
              </a:rPr>
              <a:t>При рендеринге 3</a:t>
            </a:r>
            <a:r>
              <a:rPr lang="en" dirty="0">
                <a:latin typeface="+mj-lt"/>
              </a:rPr>
              <a:t>D-</a:t>
            </a:r>
            <a:r>
              <a:rPr lang="ru-RU" dirty="0">
                <a:latin typeface="+mj-lt"/>
              </a:rPr>
              <a:t>объектов текстуры масштабируются: увеличиваются (становятся больше на экране) или уменьшаются (становятся меньше). При уменьшении множество текселей проецируются на один пиксель, что приводит к потере детализации и размытию.   </a:t>
            </a:r>
          </a:p>
          <a:p>
            <a:pPr marL="0" indent="0">
              <a:buNone/>
            </a:pPr>
            <a:r>
              <a:rPr lang="ru-RU" b="1" dirty="0">
                <a:latin typeface="+mj-lt"/>
              </a:rPr>
              <a:t>Решение</a:t>
            </a:r>
            <a:r>
              <a:rPr lang="ru-RU" dirty="0">
                <a:latin typeface="+mj-lt"/>
              </a:rPr>
              <a:t>:</a:t>
            </a:r>
          </a:p>
          <a:p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использует масштабный фактор (</a:t>
            </a:r>
            <a:r>
              <a:rPr lang="el-GR" dirty="0">
                <a:latin typeface="+mj-lt"/>
              </a:rPr>
              <a:t>ρ) </a:t>
            </a:r>
            <a:r>
              <a:rPr lang="ru-RU" dirty="0">
                <a:latin typeface="+mj-lt"/>
              </a:rPr>
              <a:t>для оценки степени масштабирования текстуры и определяет уровень детализации (</a:t>
            </a:r>
            <a:r>
              <a:rPr lang="en" dirty="0">
                <a:latin typeface="+mj-lt"/>
              </a:rPr>
              <a:t>LOD, </a:t>
            </a:r>
            <a:r>
              <a:rPr lang="el-GR" dirty="0">
                <a:latin typeface="+mj-lt"/>
              </a:rPr>
              <a:t>λ). </a:t>
            </a:r>
            <a:r>
              <a:rPr lang="en" dirty="0">
                <a:latin typeface="+mj-lt"/>
              </a:rPr>
              <a:t>LOD </a:t>
            </a:r>
            <a:r>
              <a:rPr lang="ru-RU" dirty="0">
                <a:latin typeface="+mj-lt"/>
              </a:rPr>
              <a:t>указывает, какой уровень </a:t>
            </a:r>
            <a:r>
              <a:rPr lang="ru-RU" dirty="0" err="1">
                <a:latin typeface="+mj-lt"/>
              </a:rPr>
              <a:t>мипмапа</a:t>
            </a:r>
            <a:r>
              <a:rPr lang="ru-RU" dirty="0">
                <a:latin typeface="+mj-lt"/>
              </a:rPr>
              <a:t> использовать при уменьшении или как интерполировать тексели при увеличении.   </a:t>
            </a:r>
          </a:p>
          <a:p>
            <a:pPr marL="0" indent="0">
              <a:buNone/>
            </a:pPr>
            <a:r>
              <a:rPr lang="ru-RU" b="1" dirty="0">
                <a:latin typeface="+mj-lt"/>
              </a:rPr>
              <a:t>Основные этапы:</a:t>
            </a:r>
          </a:p>
          <a:p>
            <a:r>
              <a:rPr lang="ru-RU" dirty="0">
                <a:latin typeface="+mj-lt"/>
              </a:rPr>
              <a:t>Вычисление масштабного фактора (</a:t>
            </a:r>
            <a:r>
              <a:rPr lang="el-GR" dirty="0">
                <a:latin typeface="+mj-lt"/>
              </a:rPr>
              <a:t>ρ(</a:t>
            </a:r>
            <a:r>
              <a:rPr lang="en" dirty="0">
                <a:latin typeface="+mj-lt"/>
              </a:rPr>
              <a:t>x, y)): </a:t>
            </a:r>
            <a:r>
              <a:rPr lang="ru-RU" dirty="0">
                <a:latin typeface="+mj-lt"/>
              </a:rPr>
              <a:t>Оценка изменения текстурных координат относительно экранных координат. Методы вычисления </a:t>
            </a:r>
            <a:r>
              <a:rPr lang="el-GR" dirty="0">
                <a:latin typeface="+mj-lt"/>
              </a:rPr>
              <a:t>ρ </a:t>
            </a:r>
            <a:r>
              <a:rPr lang="ru-RU" dirty="0">
                <a:latin typeface="+mj-lt"/>
              </a:rPr>
              <a:t>различаются для точек/полигонов и линий.   </a:t>
            </a:r>
          </a:p>
          <a:p>
            <a:r>
              <a:rPr lang="ru-RU" dirty="0">
                <a:latin typeface="+mj-lt"/>
              </a:rPr>
              <a:t>Определение базового уровня детализации (</a:t>
            </a:r>
            <a:r>
              <a:rPr lang="el-GR" dirty="0">
                <a:latin typeface="+mj-lt"/>
              </a:rPr>
              <a:t>λ</a:t>
            </a:r>
            <a:r>
              <a:rPr lang="en" baseline="-25000" dirty="0">
                <a:latin typeface="+mj-lt"/>
              </a:rPr>
              <a:t>base</a:t>
            </a:r>
            <a:r>
              <a:rPr lang="en" dirty="0">
                <a:latin typeface="+mj-lt"/>
              </a:rPr>
              <a:t>): </a:t>
            </a:r>
            <a:r>
              <a:rPr lang="ru-RU" dirty="0">
                <a:latin typeface="+mj-lt"/>
              </a:rPr>
              <a:t>Расчет на основе логарифма от масштабного фактора (</a:t>
            </a:r>
            <a:r>
              <a:rPr lang="en" dirty="0">
                <a:latin typeface="+mj-lt"/>
              </a:rPr>
              <a:t>log2(</a:t>
            </a:r>
            <a:r>
              <a:rPr lang="el-GR" dirty="0">
                <a:latin typeface="+mj-lt"/>
              </a:rPr>
              <a:t>ρ)).   </a:t>
            </a:r>
          </a:p>
          <a:p>
            <a:r>
              <a:rPr lang="ru-RU" dirty="0">
                <a:latin typeface="+mj-lt"/>
              </a:rPr>
              <a:t>Коррекция </a:t>
            </a:r>
            <a:r>
              <a:rPr lang="en" dirty="0">
                <a:latin typeface="+mj-lt"/>
              </a:rPr>
              <a:t>LOD (</a:t>
            </a:r>
            <a:r>
              <a:rPr lang="el-GR" dirty="0">
                <a:latin typeface="+mj-lt"/>
              </a:rPr>
              <a:t>λ'): </a:t>
            </a:r>
            <a:r>
              <a:rPr lang="ru-RU" dirty="0">
                <a:latin typeface="+mj-lt"/>
              </a:rPr>
              <a:t>Применение смещений (</a:t>
            </a:r>
            <a:r>
              <a:rPr lang="en" dirty="0">
                <a:latin typeface="+mj-lt"/>
              </a:rPr>
              <a:t>TEXTURE_LOD_BIAS, </a:t>
            </a:r>
            <a:r>
              <a:rPr lang="en" dirty="0" err="1">
                <a:latin typeface="+mj-lt"/>
              </a:rPr>
              <a:t>bias</a:t>
            </a:r>
            <a:r>
              <a:rPr lang="en" baseline="-25000" dirty="0" err="1">
                <a:latin typeface="+mj-lt"/>
              </a:rPr>
              <a:t>shader</a:t>
            </a:r>
            <a:r>
              <a:rPr lang="en" dirty="0">
                <a:latin typeface="+mj-lt"/>
              </a:rPr>
              <a:t>) </a:t>
            </a:r>
            <a:r>
              <a:rPr lang="ru-RU" dirty="0">
                <a:latin typeface="+mj-lt"/>
              </a:rPr>
              <a:t>для настройки уровня детализации.   </a:t>
            </a:r>
          </a:p>
          <a:p>
            <a:r>
              <a:rPr lang="ru-RU" dirty="0">
                <a:latin typeface="+mj-lt"/>
              </a:rPr>
              <a:t>Ограничение </a:t>
            </a:r>
            <a:r>
              <a:rPr lang="en" dirty="0">
                <a:latin typeface="+mj-lt"/>
              </a:rPr>
              <a:t>LOD (</a:t>
            </a:r>
            <a:r>
              <a:rPr lang="el-GR" dirty="0">
                <a:latin typeface="+mj-lt"/>
              </a:rPr>
              <a:t>λ): </a:t>
            </a:r>
            <a:r>
              <a:rPr lang="ru-RU" dirty="0">
                <a:latin typeface="+mj-lt"/>
              </a:rPr>
              <a:t>Приведение </a:t>
            </a:r>
            <a:r>
              <a:rPr lang="en" dirty="0">
                <a:latin typeface="+mj-lt"/>
              </a:rPr>
              <a:t>LOD </a:t>
            </a:r>
            <a:r>
              <a:rPr lang="ru-RU" dirty="0">
                <a:latin typeface="+mj-lt"/>
              </a:rPr>
              <a:t>к диапазону, определяемому </a:t>
            </a:r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min</a:t>
            </a:r>
            <a:r>
              <a:rPr lang="en" dirty="0">
                <a:latin typeface="+mj-lt"/>
              </a:rPr>
              <a:t> (TEXTURE_BASE_LEVEL) </a:t>
            </a:r>
            <a:r>
              <a:rPr lang="ru-RU" dirty="0">
                <a:latin typeface="+mj-lt"/>
              </a:rPr>
              <a:t>и </a:t>
            </a:r>
            <a:r>
              <a:rPr lang="en" dirty="0" err="1">
                <a:latin typeface="+mj-lt"/>
              </a:rPr>
              <a:t>lod</a:t>
            </a:r>
            <a:r>
              <a:rPr lang="en" baseline="-25000" dirty="0" err="1">
                <a:latin typeface="+mj-lt"/>
              </a:rPr>
              <a:t>max</a:t>
            </a:r>
            <a:r>
              <a:rPr lang="en" dirty="0">
                <a:latin typeface="+mj-lt"/>
              </a:rPr>
              <a:t> (TEXTURE_MAX_LEVEL).   </a:t>
            </a:r>
          </a:p>
          <a:p>
            <a:r>
              <a:rPr lang="ru-RU" dirty="0">
                <a:latin typeface="+mj-lt"/>
              </a:rPr>
              <a:t>Отображение координат (</a:t>
            </a:r>
            <a:r>
              <a:rPr lang="en" dirty="0">
                <a:latin typeface="+mj-lt"/>
              </a:rPr>
              <a:t>s(x, y), t(x, y), r(x, y)): </a:t>
            </a:r>
            <a:r>
              <a:rPr lang="ru-RU" dirty="0">
                <a:latin typeface="+mj-lt"/>
              </a:rPr>
              <a:t>Определение соответствия между экранными и текстурными координатами. Зависит от геометрии и способа наложения.   </a:t>
            </a:r>
          </a:p>
          <a:p>
            <a:r>
              <a:rPr lang="ru-RU" dirty="0">
                <a:latin typeface="+mj-lt"/>
              </a:rPr>
              <a:t>Выбор текселя: Выборка цвета из </a:t>
            </a:r>
            <a:r>
              <a:rPr lang="ru-RU" dirty="0" err="1">
                <a:latin typeface="+mj-lt"/>
              </a:rPr>
              <a:t>мипмапа</a:t>
            </a:r>
            <a:r>
              <a:rPr lang="ru-RU" dirty="0">
                <a:latin typeface="+mj-lt"/>
              </a:rPr>
              <a:t> или интерполяция текселей на основе итогового </a:t>
            </a:r>
            <a:r>
              <a:rPr lang="en" dirty="0">
                <a:latin typeface="+mj-lt"/>
              </a:rPr>
              <a:t>LOD </a:t>
            </a:r>
            <a:r>
              <a:rPr lang="ru-RU" dirty="0">
                <a:latin typeface="+mj-lt"/>
              </a:rPr>
              <a:t>и текстурных координат.   </a:t>
            </a:r>
          </a:p>
        </p:txBody>
      </p:sp>
    </p:spTree>
    <p:extLst>
      <p:ext uri="{BB962C8B-B14F-4D97-AF65-F5344CB8AC3E}">
        <p14:creationId xmlns:p14="http://schemas.microsoft.com/office/powerpoint/2010/main" val="229168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EE8C53-E574-10CE-A269-F30D7FF732FB}"/>
              </a:ext>
            </a:extLst>
          </p:cNvPr>
          <p:cNvSpPr txBox="1">
            <a:spLocks/>
          </p:cNvSpPr>
          <p:nvPr/>
        </p:nvSpPr>
        <p:spPr>
          <a:xfrm>
            <a:off x="670891" y="1209951"/>
            <a:ext cx="11165509" cy="3570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/>
              <a:t>Coordinate Wrapping and Texel Selection (</a:t>
            </a:r>
            <a:r>
              <a:rPr lang="ru-RU" dirty="0"/>
              <a:t>Оборачивание координат и выбор текселей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345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30DB9-9A68-5507-58AF-EAAA5DDD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/>
          </a:bodyPr>
          <a:lstStyle/>
          <a:p>
            <a:r>
              <a:rPr lang="ru-RU" sz="3200" dirty="0"/>
              <a:t>Оборачивание координат и выбор текселей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422C3B-5824-965E-55D1-AFFC251E5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r>
              <a:rPr lang="ru-RU" dirty="0">
                <a:latin typeface="+mj-lt"/>
              </a:rPr>
              <a:t>После вычисления текстурных координат </a:t>
            </a:r>
            <a:r>
              <a:rPr lang="en" dirty="0">
                <a:latin typeface="+mj-lt"/>
              </a:rPr>
              <a:t>u(x, y), v(x, y) </a:t>
            </a:r>
            <a:r>
              <a:rPr lang="ru-RU" dirty="0">
                <a:latin typeface="+mj-lt"/>
              </a:rPr>
              <a:t>и </a:t>
            </a:r>
            <a:r>
              <a:rPr lang="en" dirty="0">
                <a:latin typeface="+mj-lt"/>
              </a:rPr>
              <a:t>w(x, y) </a:t>
            </a:r>
            <a:r>
              <a:rPr lang="ru-RU" dirty="0">
                <a:latin typeface="+mj-lt"/>
              </a:rPr>
              <a:t>они могут быть ограничены и "обернуты".    </a:t>
            </a:r>
          </a:p>
          <a:p>
            <a:r>
              <a:rPr lang="ru-RU" dirty="0">
                <a:latin typeface="+mj-lt"/>
              </a:rPr>
              <a:t>Это делается перед выборкой текселя и зависит от режимов обертывания текстуры.</a:t>
            </a:r>
          </a:p>
          <a:p>
            <a:r>
              <a:rPr lang="ru-RU" dirty="0">
                <a:latin typeface="+mj-lt"/>
              </a:rPr>
              <a:t>Обозначим: </a:t>
            </a:r>
            <a:r>
              <a:rPr lang="en" dirty="0">
                <a:latin typeface="+mj-lt"/>
              </a:rPr>
              <a:t>u'(x, y) = u(x, y), v'(x, y) = v(x, y), w'(x, y) = w(x, y).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8181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B0494-D5D2-457D-0703-6639C508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/>
          </a:bodyPr>
          <a:lstStyle/>
          <a:p>
            <a:r>
              <a:rPr lang="ru-RU" sz="3200" dirty="0"/>
              <a:t>Выбор текселя при </a:t>
            </a:r>
            <a:r>
              <a:rPr lang="en" sz="3200" dirty="0"/>
              <a:t>TEXTURE_MIN_FILTER = NEAREST 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7F21D-D2B6-833A-9A56-4FB7B4C1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1"/>
            <a:ext cx="10515600" cy="3280144"/>
          </a:xfrm>
        </p:spPr>
        <p:txBody>
          <a:bodyPr>
            <a:normAutofit lnSpcReduction="10000"/>
          </a:bodyPr>
          <a:lstStyle/>
          <a:p>
            <a:r>
              <a:rPr lang="en" sz="2400" dirty="0">
                <a:latin typeface="+mj-lt"/>
              </a:rPr>
              <a:t>TEXTURE_MIN_FILTER </a:t>
            </a:r>
            <a:r>
              <a:rPr lang="ru-RU" sz="2400" dirty="0">
                <a:latin typeface="+mj-lt"/>
              </a:rPr>
              <a:t>определяет, как выбирается тексель.</a:t>
            </a:r>
          </a:p>
          <a:p>
            <a:r>
              <a:rPr lang="ru-RU" sz="2400" dirty="0">
                <a:latin typeface="+mj-lt"/>
              </a:rPr>
              <a:t>Если </a:t>
            </a:r>
            <a:r>
              <a:rPr lang="en" sz="2400" dirty="0">
                <a:latin typeface="+mj-lt"/>
              </a:rPr>
              <a:t>TEXTURE_MIN_FILTER = NEAREST:</a:t>
            </a:r>
          </a:p>
          <a:p>
            <a:pPr lvl="1"/>
            <a:r>
              <a:rPr lang="ru-RU" dirty="0">
                <a:latin typeface="+mj-lt"/>
              </a:rPr>
              <a:t>Выбирается тексель на уровне </a:t>
            </a:r>
            <a:r>
              <a:rPr lang="en" dirty="0" err="1">
                <a:latin typeface="+mj-lt"/>
              </a:rPr>
              <a:t>level</a:t>
            </a:r>
            <a:r>
              <a:rPr lang="en" baseline="-25000" dirty="0" err="1">
                <a:latin typeface="+mj-lt"/>
              </a:rPr>
              <a:t>base</a:t>
            </a:r>
            <a:r>
              <a:rPr lang="en" dirty="0">
                <a:latin typeface="+mj-lt"/>
              </a:rPr>
              <a:t>, </a:t>
            </a:r>
            <a:r>
              <a:rPr lang="ru-RU" dirty="0">
                <a:latin typeface="+mj-lt"/>
              </a:rPr>
              <a:t>ближайший к (</a:t>
            </a:r>
            <a:r>
              <a:rPr lang="en" dirty="0">
                <a:latin typeface="+mj-lt"/>
              </a:rPr>
              <a:t>u', v', w') (</a:t>
            </a:r>
            <a:r>
              <a:rPr lang="ru-RU" dirty="0">
                <a:latin typeface="+mj-lt"/>
              </a:rPr>
              <a:t>по манхэттенскому расстоянию</a:t>
            </a:r>
            <a:r>
              <a:rPr lang="en-US" dirty="0">
                <a:latin typeface="+mj-lt"/>
              </a:rPr>
              <a:t>*</a:t>
            </a:r>
            <a:r>
              <a:rPr lang="ru-RU" dirty="0">
                <a:latin typeface="+mj-lt"/>
              </a:rPr>
              <a:t>).</a:t>
            </a:r>
          </a:p>
          <a:p>
            <a:pPr lvl="1"/>
            <a:r>
              <a:rPr lang="ru-RU" dirty="0">
                <a:latin typeface="+mj-lt"/>
              </a:rPr>
              <a:t>Вычисляются целые числа </a:t>
            </a:r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, j, k:</a:t>
            </a:r>
          </a:p>
          <a:p>
            <a:pPr lvl="2"/>
            <a:r>
              <a:rPr lang="en" sz="2400" dirty="0" err="1">
                <a:latin typeface="+mj-lt"/>
              </a:rPr>
              <a:t>i</a:t>
            </a:r>
            <a:r>
              <a:rPr lang="en" sz="2400" dirty="0">
                <a:latin typeface="+mj-lt"/>
              </a:rPr>
              <a:t> = wrap(|u'(x, y)|)</a:t>
            </a:r>
          </a:p>
          <a:p>
            <a:pPr lvl="2"/>
            <a:r>
              <a:rPr lang="en" sz="2400" dirty="0">
                <a:latin typeface="+mj-lt"/>
              </a:rPr>
              <a:t>j = wrap(|v'(x, y)|)</a:t>
            </a:r>
          </a:p>
          <a:p>
            <a:pPr lvl="2"/>
            <a:r>
              <a:rPr lang="en" sz="2400" dirty="0">
                <a:latin typeface="+mj-lt"/>
              </a:rPr>
              <a:t>k = wrap(|w'(x, y)|)</a:t>
            </a:r>
          </a:p>
          <a:p>
            <a:pPr lvl="1"/>
            <a:r>
              <a:rPr lang="en" dirty="0">
                <a:latin typeface="+mj-lt"/>
              </a:rPr>
              <a:t>wrap() - </a:t>
            </a:r>
            <a:r>
              <a:rPr lang="ru-RU" dirty="0">
                <a:latin typeface="+mj-lt"/>
              </a:rPr>
              <a:t>функция, определяющая режим обертывания.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881360-95CE-8A99-5B1E-E3BC3228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270744"/>
            <a:ext cx="254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B147F-0A75-C8CB-D5B5-82F1AA5DA25D}"/>
              </a:ext>
            </a:extLst>
          </p:cNvPr>
          <p:cNvSpPr txBox="1"/>
          <p:nvPr/>
        </p:nvSpPr>
        <p:spPr>
          <a:xfrm>
            <a:off x="6250172" y="4940579"/>
            <a:ext cx="529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(*)</a:t>
            </a:r>
            <a:r>
              <a:rPr lang="ru-RU" dirty="0" err="1"/>
              <a:t>Манхеттенское</a:t>
            </a:r>
            <a:r>
              <a:rPr lang="ru-RU" dirty="0"/>
              <a:t> расстояние не зависит от выбранного маршрута </a:t>
            </a:r>
            <a:br>
              <a:rPr lang="ru-RU" dirty="0"/>
            </a:br>
            <a:r>
              <a:rPr lang="en" dirty="0"/>
              <a:t>D = ∑|x1,i - x2,i|, </a:t>
            </a:r>
            <a:r>
              <a:rPr lang="ru-RU" dirty="0"/>
              <a:t>где </a:t>
            </a:r>
            <a:r>
              <a:rPr lang="en" dirty="0"/>
              <a:t>x1,i </a:t>
            </a:r>
            <a:r>
              <a:rPr lang="ru-RU" dirty="0"/>
              <a:t>и </a:t>
            </a:r>
            <a:r>
              <a:rPr lang="en" dirty="0"/>
              <a:t>x2,i – </a:t>
            </a:r>
            <a:r>
              <a:rPr lang="en" dirty="0" err="1"/>
              <a:t>i</a:t>
            </a:r>
            <a:r>
              <a:rPr lang="en" dirty="0"/>
              <a:t>-</a:t>
            </a:r>
            <a:r>
              <a:rPr lang="ru-RU" dirty="0"/>
              <a:t>я координата первого и второго объекта соответственно</a:t>
            </a:r>
          </a:p>
        </p:txBody>
      </p:sp>
    </p:spTree>
    <p:extLst>
      <p:ext uri="{BB962C8B-B14F-4D97-AF65-F5344CB8AC3E}">
        <p14:creationId xmlns:p14="http://schemas.microsoft.com/office/powerpoint/2010/main" val="37992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88BD2-426C-0B00-5121-C24E915E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/>
          </a:bodyPr>
          <a:lstStyle/>
          <a:p>
            <a:r>
              <a:rPr lang="ru-RU" sz="3200" dirty="0"/>
              <a:t>Выбор текселя (продолжение)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4086A4-126D-9F64-2196-5F2A4634E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0526"/>
            <a:ext cx="10515600" cy="2795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В зависимости от типа текстуры:</a:t>
            </a:r>
          </a:p>
          <a:p>
            <a:r>
              <a:rPr lang="ru-RU" sz="2400" dirty="0">
                <a:latin typeface="+mj-lt"/>
              </a:rPr>
              <a:t>3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текстура: тексель в позиции (</a:t>
            </a:r>
            <a:r>
              <a:rPr lang="en" sz="2400" dirty="0" err="1">
                <a:latin typeface="+mj-lt"/>
              </a:rPr>
              <a:t>i</a:t>
            </a:r>
            <a:r>
              <a:rPr lang="en" sz="2400" dirty="0">
                <a:latin typeface="+mj-lt"/>
              </a:rPr>
              <a:t>, j, k).</a:t>
            </a:r>
          </a:p>
          <a:p>
            <a:r>
              <a:rPr lang="en" sz="2400" dirty="0">
                <a:latin typeface="+mj-lt"/>
              </a:rPr>
              <a:t>2D, 2D-</a:t>
            </a:r>
            <a:r>
              <a:rPr lang="ru-RU" sz="2400" dirty="0">
                <a:latin typeface="+mj-lt"/>
              </a:rPr>
              <a:t>массив, прямоугольная, кубическая: тексель в позиции (</a:t>
            </a:r>
            <a:r>
              <a:rPr lang="en" sz="2400" dirty="0" err="1">
                <a:latin typeface="+mj-lt"/>
              </a:rPr>
              <a:t>i</a:t>
            </a:r>
            <a:r>
              <a:rPr lang="en" sz="2400" dirty="0">
                <a:latin typeface="+mj-lt"/>
              </a:rPr>
              <a:t>, j) (k </a:t>
            </a:r>
            <a:r>
              <a:rPr lang="ru-RU" sz="2400" dirty="0">
                <a:latin typeface="+mj-lt"/>
              </a:rPr>
              <a:t>не имеет значения).</a:t>
            </a:r>
          </a:p>
          <a:p>
            <a:r>
              <a:rPr lang="ru-RU" sz="2400" dirty="0">
                <a:latin typeface="+mj-lt"/>
              </a:rPr>
              <a:t>1</a:t>
            </a:r>
            <a:r>
              <a:rPr lang="en" sz="2400" dirty="0">
                <a:latin typeface="+mj-lt"/>
              </a:rPr>
              <a:t>D, 1D-</a:t>
            </a:r>
            <a:r>
              <a:rPr lang="ru-RU" sz="2400" dirty="0">
                <a:latin typeface="+mj-lt"/>
              </a:rPr>
              <a:t>массив: тексель в позиции </a:t>
            </a:r>
            <a:r>
              <a:rPr lang="en" sz="2400" dirty="0" err="1">
                <a:latin typeface="+mj-lt"/>
              </a:rPr>
              <a:t>i</a:t>
            </a:r>
            <a:r>
              <a:rPr lang="en" sz="2400" dirty="0">
                <a:latin typeface="+mj-lt"/>
              </a:rPr>
              <a:t> (j </a:t>
            </a:r>
            <a:r>
              <a:rPr lang="ru-RU" sz="2400" dirty="0">
                <a:latin typeface="+mj-lt"/>
              </a:rPr>
              <a:t>и </a:t>
            </a:r>
            <a:r>
              <a:rPr lang="en" sz="2400" dirty="0">
                <a:latin typeface="+mj-lt"/>
              </a:rPr>
              <a:t>k </a:t>
            </a:r>
            <a:r>
              <a:rPr lang="ru-RU" sz="2400" dirty="0">
                <a:latin typeface="+mj-lt"/>
              </a:rPr>
              <a:t>не имеют значения).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Для 1</a:t>
            </a:r>
            <a:r>
              <a:rPr lang="en" sz="2400" dirty="0">
                <a:latin typeface="+mj-lt"/>
              </a:rPr>
              <a:t>D </a:t>
            </a:r>
            <a:r>
              <a:rPr lang="ru-RU" sz="2400" dirty="0">
                <a:latin typeface="+mj-lt"/>
              </a:rPr>
              <a:t>и 2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массивов тексель выбирается из слоя </a:t>
            </a:r>
            <a:r>
              <a:rPr lang="en" sz="2400" dirty="0">
                <a:latin typeface="+mj-lt"/>
              </a:rPr>
              <a:t>l: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44AC5-DB1F-45AC-3932-2D8B8D7F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3716"/>
            <a:ext cx="8298484" cy="983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63403-E01C-C597-CEDF-4F9D4BB88F43}"/>
              </a:ext>
            </a:extLst>
          </p:cNvPr>
          <p:cNvSpPr txBox="1"/>
          <p:nvPr/>
        </p:nvSpPr>
        <p:spPr>
          <a:xfrm>
            <a:off x="838200" y="5065948"/>
            <a:ext cx="7534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j-lt"/>
              </a:rPr>
              <a:t>где</a:t>
            </a:r>
            <a:r>
              <a:rPr lang="en-US" sz="2000" dirty="0">
                <a:latin typeface="+mj-lt"/>
              </a:rPr>
              <a:t>:</a:t>
            </a:r>
            <a:br>
              <a:rPr lang="en-US" sz="2000" dirty="0">
                <a:latin typeface="+mj-lt"/>
              </a:rPr>
            </a:br>
            <a:r>
              <a:rPr lang="en" sz="2000" dirty="0">
                <a:latin typeface="+mj-lt"/>
              </a:rPr>
              <a:t>RNE() - </a:t>
            </a:r>
            <a:r>
              <a:rPr lang="ru-RU" sz="2000" dirty="0">
                <a:latin typeface="+mj-lt"/>
              </a:rPr>
              <a:t>округление до ближайшего четного</a:t>
            </a:r>
            <a:r>
              <a:rPr lang="en" sz="2000" dirty="0">
                <a:latin typeface="+mj-lt"/>
              </a:rPr>
              <a:t>.</a:t>
            </a:r>
            <a:br>
              <a:rPr lang="en" sz="2000" dirty="0">
                <a:latin typeface="+mj-lt"/>
              </a:rPr>
            </a:br>
            <a:r>
              <a:rPr lang="en" sz="2000" dirty="0">
                <a:latin typeface="+mj-lt"/>
              </a:rPr>
              <a:t>clamp(x, min, max) - </a:t>
            </a:r>
            <a:r>
              <a:rPr lang="ru-RU" sz="2000" dirty="0">
                <a:latin typeface="+mj-lt"/>
              </a:rPr>
              <a:t>ограничение значения </a:t>
            </a:r>
            <a:r>
              <a:rPr lang="en" sz="2000" dirty="0">
                <a:latin typeface="+mj-lt"/>
              </a:rPr>
              <a:t>x </a:t>
            </a:r>
            <a:r>
              <a:rPr lang="ru-RU" sz="2000" dirty="0">
                <a:latin typeface="+mj-lt"/>
              </a:rPr>
              <a:t>диапазоном [</a:t>
            </a:r>
            <a:r>
              <a:rPr lang="en" sz="2000" dirty="0">
                <a:latin typeface="+mj-lt"/>
              </a:rPr>
              <a:t>min, max].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63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4AACE-1583-649D-9F19-1E70EFBB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>
            <a:normAutofit/>
          </a:bodyPr>
          <a:lstStyle/>
          <a:p>
            <a:r>
              <a:rPr lang="ru-RU" sz="3200" dirty="0"/>
              <a:t>Режимы обертывания текстурных координат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E34969-431E-2729-B5D5-282AD1E1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533"/>
            <a:ext cx="10515600" cy="15835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</a:rPr>
              <a:t>Функция </a:t>
            </a:r>
            <a:r>
              <a:rPr lang="en" sz="2400" dirty="0">
                <a:latin typeface="+mj-lt"/>
              </a:rPr>
              <a:t>wrap() </a:t>
            </a:r>
            <a:r>
              <a:rPr lang="ru-RU" sz="2400" dirty="0">
                <a:latin typeface="+mj-lt"/>
              </a:rPr>
              <a:t>определяет, как обрабатываются координаты, выходящие за границы текстуры.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Режимы обертывания и их результаты: </a:t>
            </a:r>
            <a:br>
              <a:rPr lang="en-US" sz="2400" dirty="0">
                <a:latin typeface="+mj-lt"/>
              </a:rPr>
            </a:br>
            <a:endParaRPr lang="ru-RU" sz="24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E34FB0-8378-EA99-1E1C-C3983324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504"/>
            <a:ext cx="9398620" cy="2249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55619-6812-8920-0223-DD68DBA87144}"/>
              </a:ext>
            </a:extLst>
          </p:cNvPr>
          <p:cNvSpPr txBox="1"/>
          <p:nvPr/>
        </p:nvSpPr>
        <p:spPr>
          <a:xfrm rot="10800000" flipV="1">
            <a:off x="1005468" y="4578200"/>
            <a:ext cx="1034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Функция </a:t>
            </a:r>
            <a:r>
              <a:rPr lang="en" sz="2000" dirty="0">
                <a:latin typeface="+mj-lt"/>
              </a:rPr>
              <a:t>mirror(a) </a:t>
            </a:r>
            <a:r>
              <a:rPr lang="ru-RU" sz="2000" dirty="0">
                <a:latin typeface="+mj-lt"/>
              </a:rPr>
              <a:t>возвращает </a:t>
            </a:r>
            <a:r>
              <a:rPr lang="en" sz="2000" dirty="0">
                <a:latin typeface="+mj-lt"/>
              </a:rPr>
              <a:t>a, </a:t>
            </a:r>
            <a:r>
              <a:rPr lang="ru-RU" sz="2000" dirty="0">
                <a:latin typeface="+mj-lt"/>
              </a:rPr>
              <a:t>если </a:t>
            </a:r>
            <a:r>
              <a:rPr lang="en" sz="2000" dirty="0">
                <a:latin typeface="+mj-lt"/>
              </a:rPr>
              <a:t>a &gt;= 0, </a:t>
            </a:r>
            <a:r>
              <a:rPr lang="ru-RU" sz="2000" dirty="0">
                <a:latin typeface="+mj-lt"/>
              </a:rPr>
              <a:t>и (1 + </a:t>
            </a:r>
            <a:r>
              <a:rPr lang="en" sz="2000" dirty="0">
                <a:latin typeface="+mj-lt"/>
              </a:rPr>
              <a:t>a) </a:t>
            </a:r>
            <a:r>
              <a:rPr lang="ru-RU" sz="2000" dirty="0">
                <a:latin typeface="+mj-lt"/>
              </a:rPr>
              <a:t>в противном случае.</a:t>
            </a:r>
          </a:p>
        </p:txBody>
      </p:sp>
    </p:spTree>
    <p:extLst>
      <p:ext uri="{BB962C8B-B14F-4D97-AF65-F5344CB8AC3E}">
        <p14:creationId xmlns:p14="http://schemas.microsoft.com/office/powerpoint/2010/main" val="79575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3CF824-BCED-1883-5F9F-A0387AFC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064980"/>
            <a:ext cx="12192000" cy="27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1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67DA3-1BE7-4333-F65D-920801CA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r>
              <a:rPr lang="ru-RU" sz="3200" dirty="0"/>
              <a:t>Граничные тексели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E8BA5E-CC9E-7F12-BC7C-99380DF3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9092"/>
            <a:ext cx="10515600" cy="5453782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Если выбранная позиция текселя (</a:t>
            </a:r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, j, k), (</a:t>
            </a:r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, j) </a:t>
            </a:r>
            <a:r>
              <a:rPr lang="ru-RU" dirty="0">
                <a:latin typeface="+mj-lt"/>
              </a:rPr>
              <a:t>или </a:t>
            </a:r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 </a:t>
            </a:r>
            <a:r>
              <a:rPr lang="ru-RU" dirty="0">
                <a:latin typeface="+mj-lt"/>
              </a:rPr>
              <a:t>является граничной, используются значения </a:t>
            </a:r>
            <a:r>
              <a:rPr lang="en" dirty="0">
                <a:latin typeface="+mj-lt"/>
              </a:rPr>
              <a:t>TEXTURE_BORDER_COLOR.</a:t>
            </a:r>
          </a:p>
          <a:p>
            <a:r>
              <a:rPr lang="ru-RU" dirty="0">
                <a:latin typeface="+mj-lt"/>
              </a:rPr>
              <a:t>Граничные условия:</a:t>
            </a:r>
          </a:p>
          <a:p>
            <a:pPr lvl="1"/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 &lt; 0 </a:t>
            </a:r>
            <a:r>
              <a:rPr lang="ru-RU" dirty="0">
                <a:latin typeface="+mj-lt"/>
              </a:rPr>
              <a:t>или </a:t>
            </a:r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 ≥ </a:t>
            </a:r>
            <a:r>
              <a:rPr lang="en" dirty="0" err="1">
                <a:latin typeface="+mj-lt"/>
              </a:rPr>
              <a:t>ws</a:t>
            </a:r>
            <a:endParaRPr lang="en" dirty="0">
              <a:latin typeface="+mj-lt"/>
            </a:endParaRPr>
          </a:p>
          <a:p>
            <a:pPr lvl="1"/>
            <a:r>
              <a:rPr lang="en" dirty="0">
                <a:latin typeface="+mj-lt"/>
              </a:rPr>
              <a:t>j &lt; 0 </a:t>
            </a:r>
            <a:r>
              <a:rPr lang="ru-RU" dirty="0">
                <a:latin typeface="+mj-lt"/>
              </a:rPr>
              <a:t>или </a:t>
            </a:r>
            <a:r>
              <a:rPr lang="en" dirty="0">
                <a:latin typeface="+mj-lt"/>
              </a:rPr>
              <a:t>j ≥ </a:t>
            </a:r>
            <a:r>
              <a:rPr lang="en" dirty="0" err="1">
                <a:latin typeface="+mj-lt"/>
              </a:rPr>
              <a:t>hs</a:t>
            </a:r>
            <a:endParaRPr lang="en" dirty="0">
              <a:latin typeface="+mj-lt"/>
            </a:endParaRPr>
          </a:p>
          <a:p>
            <a:pPr lvl="1"/>
            <a:r>
              <a:rPr lang="en" dirty="0">
                <a:latin typeface="+mj-lt"/>
              </a:rPr>
              <a:t>k &lt; 0 </a:t>
            </a:r>
            <a:r>
              <a:rPr lang="ru-RU" dirty="0">
                <a:latin typeface="+mj-lt"/>
              </a:rPr>
              <a:t>или </a:t>
            </a:r>
            <a:r>
              <a:rPr lang="en" dirty="0">
                <a:latin typeface="+mj-lt"/>
              </a:rPr>
              <a:t>k ≥ ds</a:t>
            </a:r>
          </a:p>
          <a:p>
            <a:r>
              <a:rPr lang="ru-RU" dirty="0">
                <a:latin typeface="+mj-lt"/>
              </a:rPr>
              <a:t>Для цветных текстур </a:t>
            </a:r>
            <a:r>
              <a:rPr lang="en" dirty="0">
                <a:latin typeface="+mj-lt"/>
              </a:rPr>
              <a:t>TEXTURE_BORDER_COLOR </a:t>
            </a:r>
            <a:r>
              <a:rPr lang="ru-RU" dirty="0">
                <a:latin typeface="+mj-lt"/>
              </a:rPr>
              <a:t>интерпретируется как </a:t>
            </a:r>
            <a:r>
              <a:rPr lang="en" dirty="0">
                <a:latin typeface="+mj-lt"/>
              </a:rPr>
              <a:t>RGBA.</a:t>
            </a:r>
          </a:p>
          <a:p>
            <a:r>
              <a:rPr lang="ru-RU" dirty="0">
                <a:latin typeface="+mj-lt"/>
              </a:rPr>
              <a:t>Для текстур глубины используется первая компонента </a:t>
            </a:r>
            <a:r>
              <a:rPr lang="en" dirty="0">
                <a:latin typeface="+mj-lt"/>
              </a:rPr>
              <a:t>TEXTURE_BORDER_COLOR.</a:t>
            </a:r>
          </a:p>
          <a:p>
            <a:r>
              <a:rPr lang="ru-RU" dirty="0">
                <a:latin typeface="+mj-lt"/>
              </a:rPr>
              <a:t>Тип граничных значений должен быть совместим с типом текстуры.</a:t>
            </a:r>
          </a:p>
        </p:txBody>
      </p:sp>
    </p:spTree>
    <p:extLst>
      <p:ext uri="{BB962C8B-B14F-4D97-AF65-F5344CB8AC3E}">
        <p14:creationId xmlns:p14="http://schemas.microsoft.com/office/powerpoint/2010/main" val="171184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82376-B23D-A85D-29D7-49263615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>
            <a:normAutofit/>
          </a:bodyPr>
          <a:lstStyle/>
          <a:p>
            <a:r>
              <a:rPr lang="en" sz="3200" dirty="0"/>
              <a:t>Depth Textures </a:t>
            </a:r>
            <a:r>
              <a:rPr lang="ru-RU" sz="3200" dirty="0"/>
              <a:t>рассматриваются как </a:t>
            </a:r>
            <a:r>
              <a:rPr lang="en" sz="3200" dirty="0">
                <a:solidFill>
                  <a:srgbClr val="FF0000"/>
                </a:solidFill>
              </a:rPr>
              <a:t>RED Textures 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A464B2-E314-CD65-594A-32DCFC979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>
            <a:normAutofit fontScale="92500" lnSpcReduction="10000"/>
          </a:bodyPr>
          <a:lstStyle/>
          <a:p>
            <a:r>
              <a:rPr lang="en" dirty="0">
                <a:latin typeface="+mj-lt"/>
              </a:rPr>
              <a:t>OpenGL </a:t>
            </a:r>
            <a:r>
              <a:rPr lang="ru-RU" dirty="0">
                <a:latin typeface="+mj-lt"/>
              </a:rPr>
              <a:t>рассматривает текстуры глубины (</a:t>
            </a:r>
            <a:r>
              <a:rPr lang="en" dirty="0">
                <a:latin typeface="+mj-lt"/>
              </a:rPr>
              <a:t>Depth Textures) </a:t>
            </a:r>
            <a:r>
              <a:rPr lang="ru-RU" dirty="0">
                <a:latin typeface="+mj-lt"/>
              </a:rPr>
              <a:t>как </a:t>
            </a:r>
            <a:r>
              <a:rPr lang="en" dirty="0">
                <a:solidFill>
                  <a:srgbClr val="FF0000"/>
                </a:solidFill>
                <a:latin typeface="+mj-lt"/>
              </a:rPr>
              <a:t>RED </a:t>
            </a:r>
            <a:r>
              <a:rPr lang="ru-RU" dirty="0">
                <a:solidFill>
                  <a:srgbClr val="FF0000"/>
                </a:solidFill>
                <a:latin typeface="+mj-lt"/>
              </a:rPr>
              <a:t>текстуры</a:t>
            </a:r>
            <a:r>
              <a:rPr lang="ru-RU" dirty="0">
                <a:latin typeface="+mj-lt"/>
              </a:rPr>
              <a:t> при некоторых операциях, например, при фильтрации и применении текстур.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Это значит, что при использовании </a:t>
            </a:r>
            <a:r>
              <a:rPr lang="en" dirty="0">
                <a:latin typeface="+mj-lt"/>
              </a:rPr>
              <a:t>Depth Texture, </a:t>
            </a:r>
            <a:r>
              <a:rPr lang="ru-RU" dirty="0">
                <a:latin typeface="+mj-lt"/>
              </a:rPr>
              <a:t>значение глубины воспринимается как значение красного (</a:t>
            </a:r>
            <a:r>
              <a:rPr lang="en" dirty="0">
                <a:latin typeface="+mj-lt"/>
              </a:rPr>
              <a:t>RED) </a:t>
            </a:r>
            <a:r>
              <a:rPr lang="ru-RU" dirty="0">
                <a:latin typeface="+mj-lt"/>
              </a:rPr>
              <a:t>канала. Значения других цветовых каналов (зелёного, синего, альфа) при этом игнорируются или берутся значения по умолчанию.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Такой подход позволяет единообразно обрабатывать текстуры глубины с помощью стандартных механизмов работы с цветными текстурами, где каждый </a:t>
            </a:r>
            <a:r>
              <a:rPr lang="ru-RU" dirty="0" err="1">
                <a:latin typeface="+mj-lt"/>
              </a:rPr>
              <a:t>тексел</a:t>
            </a:r>
            <a:r>
              <a:rPr lang="ru-RU" dirty="0">
                <a:latin typeface="+mj-lt"/>
              </a:rPr>
              <a:t> содержит каналы </a:t>
            </a:r>
            <a:r>
              <a:rPr lang="en" dirty="0">
                <a:latin typeface="+mj-lt"/>
              </a:rPr>
              <a:t>R, G, B </a:t>
            </a:r>
            <a:r>
              <a:rPr lang="ru-RU" dirty="0">
                <a:latin typeface="+mj-lt"/>
              </a:rPr>
              <a:t>и </a:t>
            </a:r>
            <a:r>
              <a:rPr lang="en" dirty="0">
                <a:latin typeface="+mj-lt"/>
              </a:rPr>
              <a:t>A (</a:t>
            </a:r>
            <a:r>
              <a:rPr lang="ru-RU" dirty="0">
                <a:latin typeface="+mj-lt"/>
              </a:rPr>
              <a:t>или их часть).</a:t>
            </a:r>
          </a:p>
        </p:txBody>
      </p:sp>
    </p:spTree>
    <p:extLst>
      <p:ext uri="{BB962C8B-B14F-4D97-AF65-F5344CB8AC3E}">
        <p14:creationId xmlns:p14="http://schemas.microsoft.com/office/powerpoint/2010/main" val="1370569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59E64-9523-0642-43FD-6C49AC2D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rmAutofit/>
          </a:bodyPr>
          <a:lstStyle/>
          <a:p>
            <a:r>
              <a:rPr lang="ru-RU" sz="3200" dirty="0"/>
              <a:t>Выбор текселя при </a:t>
            </a:r>
            <a:r>
              <a:rPr lang="en" sz="3200" dirty="0"/>
              <a:t>TEXTURE_MIN_FILTER = LINEAR 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32A98-34D4-E116-263E-16F2686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515600" cy="5059363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+mj-lt"/>
              </a:rPr>
              <a:t>Если </a:t>
            </a:r>
            <a:r>
              <a:rPr lang="en" dirty="0">
                <a:latin typeface="+mj-lt"/>
              </a:rPr>
              <a:t>TEXTURE_MIN_FILTER = LINEAR, </a:t>
            </a:r>
            <a:r>
              <a:rPr lang="ru-RU" dirty="0">
                <a:latin typeface="+mj-lt"/>
              </a:rPr>
              <a:t>выбирается куб из 2 × 2 × 2 текселей.</a:t>
            </a:r>
          </a:p>
          <a:p>
            <a:r>
              <a:rPr lang="ru-RU" dirty="0">
                <a:latin typeface="+mj-lt"/>
              </a:rPr>
              <a:t>Вычисляются координаты углов куба:</a:t>
            </a:r>
          </a:p>
          <a:p>
            <a:pPr lvl="1"/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₀ = wrap(|u' - 1/2|)</a:t>
            </a:r>
          </a:p>
          <a:p>
            <a:pPr lvl="1"/>
            <a:r>
              <a:rPr lang="en" dirty="0">
                <a:latin typeface="+mj-lt"/>
              </a:rPr>
              <a:t>j₀ = wrap(|v' - 1/2|)</a:t>
            </a:r>
          </a:p>
          <a:p>
            <a:pPr lvl="1"/>
            <a:r>
              <a:rPr lang="en" dirty="0">
                <a:latin typeface="+mj-lt"/>
              </a:rPr>
              <a:t>k₀ = wrap(|w' - 1/2|)</a:t>
            </a:r>
          </a:p>
          <a:p>
            <a:pPr lvl="1"/>
            <a:r>
              <a:rPr lang="en" dirty="0" err="1">
                <a:latin typeface="+mj-lt"/>
              </a:rPr>
              <a:t>i</a:t>
            </a:r>
            <a:r>
              <a:rPr lang="en" dirty="0">
                <a:latin typeface="+mj-lt"/>
              </a:rPr>
              <a:t>₁ = wrap(|u' - 1/2| + 1)</a:t>
            </a:r>
          </a:p>
          <a:p>
            <a:pPr lvl="1"/>
            <a:r>
              <a:rPr lang="en" dirty="0">
                <a:latin typeface="+mj-lt"/>
              </a:rPr>
              <a:t>j₁ = wrap(|v' - 1/2| + 1)</a:t>
            </a:r>
          </a:p>
          <a:p>
            <a:pPr lvl="1"/>
            <a:r>
              <a:rPr lang="en" dirty="0">
                <a:latin typeface="+mj-lt"/>
              </a:rPr>
              <a:t>k₁ = wrap(|w' - 1/2| + 1)</a:t>
            </a:r>
          </a:p>
          <a:p>
            <a:r>
              <a:rPr lang="ru-RU" dirty="0">
                <a:latin typeface="+mj-lt"/>
              </a:rPr>
              <a:t>Вычисляются дробные части координат (</a:t>
            </a:r>
            <a:r>
              <a:rPr lang="en" dirty="0">
                <a:latin typeface="+mj-lt"/>
              </a:rPr>
              <a:t>frac(x) - </a:t>
            </a:r>
            <a:r>
              <a:rPr lang="ru-RU" dirty="0">
                <a:latin typeface="+mj-lt"/>
              </a:rPr>
              <a:t>дробная часть </a:t>
            </a:r>
            <a:r>
              <a:rPr lang="en" dirty="0">
                <a:latin typeface="+mj-lt"/>
              </a:rPr>
              <a:t>x</a:t>
            </a:r>
            <a:r>
              <a:rPr lang="ru-RU" dirty="0">
                <a:latin typeface="+mj-lt"/>
              </a:rPr>
              <a:t>)</a:t>
            </a:r>
            <a:r>
              <a:rPr lang="en-US" dirty="0">
                <a:latin typeface="+mj-lt"/>
              </a:rPr>
              <a:t>:</a:t>
            </a:r>
            <a:endParaRPr lang="ru-RU" dirty="0">
              <a:latin typeface="+mj-lt"/>
            </a:endParaRPr>
          </a:p>
          <a:p>
            <a:pPr lvl="1"/>
            <a:r>
              <a:rPr lang="el-GR" dirty="0">
                <a:latin typeface="+mj-lt"/>
              </a:rPr>
              <a:t>α = </a:t>
            </a:r>
            <a:r>
              <a:rPr lang="en" dirty="0">
                <a:latin typeface="+mj-lt"/>
              </a:rPr>
              <a:t>frac(u' - 1/2)</a:t>
            </a:r>
          </a:p>
          <a:p>
            <a:pPr lvl="1"/>
            <a:r>
              <a:rPr lang="el-GR" dirty="0">
                <a:latin typeface="+mj-lt"/>
              </a:rPr>
              <a:t>β = </a:t>
            </a:r>
            <a:r>
              <a:rPr lang="en" dirty="0">
                <a:latin typeface="+mj-lt"/>
              </a:rPr>
              <a:t>frac(v' - 1/2)</a:t>
            </a:r>
          </a:p>
          <a:p>
            <a:pPr lvl="1"/>
            <a:r>
              <a:rPr lang="el-GR" dirty="0">
                <a:latin typeface="+mj-lt"/>
              </a:rPr>
              <a:t>γ = </a:t>
            </a:r>
            <a:r>
              <a:rPr lang="en" dirty="0">
                <a:latin typeface="+mj-lt"/>
              </a:rPr>
              <a:t>frac(w' - 1/2)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02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FA8C1E3-6B89-51F5-FC7E-408E0226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1"/>
            <a:ext cx="10515600" cy="71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Для 3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текстуры значение текселя </a:t>
            </a:r>
            <a:r>
              <a:rPr lang="el-GR" sz="2400" dirty="0">
                <a:latin typeface="+mj-lt"/>
              </a:rPr>
              <a:t>τ </a:t>
            </a:r>
            <a:r>
              <a:rPr lang="ru-RU" sz="2400" dirty="0">
                <a:latin typeface="+mj-lt"/>
              </a:rPr>
              <a:t>вычисляется как:</a:t>
            </a:r>
          </a:p>
          <a:p>
            <a:endParaRPr lang="ru-RU" sz="24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603143-8DC0-C751-100A-00EC495C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06864"/>
            <a:ext cx="7772400" cy="1816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D0479-7038-59C2-D840-1E46D4AA1DDF}"/>
              </a:ext>
            </a:extLst>
          </p:cNvPr>
          <p:cNvSpPr txBox="1"/>
          <p:nvPr/>
        </p:nvSpPr>
        <p:spPr>
          <a:xfrm>
            <a:off x="838200" y="2967335"/>
            <a:ext cx="789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j-lt"/>
              </a:rPr>
              <a:t>Для 2</a:t>
            </a:r>
            <a:r>
              <a:rPr lang="en" sz="2400" dirty="0">
                <a:latin typeface="+mj-lt"/>
              </a:rPr>
              <a:t>D, 2D-</a:t>
            </a:r>
            <a:r>
              <a:rPr lang="ru-RU" sz="2400" dirty="0">
                <a:latin typeface="+mj-lt"/>
              </a:rPr>
              <a:t>массивов, прямоугольных и кубических текстур: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CAF47-D610-6082-D957-A583C69C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3848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7D92A-FE56-387A-74A9-BC89441B2050}"/>
              </a:ext>
            </a:extLst>
          </p:cNvPr>
          <p:cNvSpPr txBox="1"/>
          <p:nvPr/>
        </p:nvSpPr>
        <p:spPr>
          <a:xfrm>
            <a:off x="838200" y="4381500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j-lt"/>
              </a:rPr>
              <a:t>Для 2</a:t>
            </a:r>
            <a:r>
              <a:rPr lang="en" sz="2400" dirty="0">
                <a:latin typeface="+mj-lt"/>
              </a:rPr>
              <a:t>D-</a:t>
            </a:r>
            <a:r>
              <a:rPr lang="ru-RU" sz="2400" dirty="0">
                <a:latin typeface="+mj-lt"/>
              </a:rPr>
              <a:t>массивов все тексели берутся из слоя </a:t>
            </a:r>
            <a:r>
              <a:rPr lang="en" sz="2400" dirty="0">
                <a:latin typeface="+mj-lt"/>
              </a:rPr>
              <a:t>l:</a:t>
            </a:r>
            <a:endParaRPr lang="ru-RU" sz="2400" dirty="0"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DDC758-EAB0-6550-50D9-4B28C87C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88853"/>
            <a:ext cx="427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9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D8384D7-6BEA-2DC8-A6A3-F92FD7C3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899" y="1163441"/>
            <a:ext cx="10950202" cy="45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3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EE87E-8691-BA48-D838-F4A4CEEA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47" y="2053741"/>
            <a:ext cx="8900491" cy="2319476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Cube</a:t>
            </a:r>
            <a:r>
              <a:rPr lang="ru-RU" dirty="0"/>
              <a:t> </a:t>
            </a:r>
            <a:r>
              <a:rPr lang="en" dirty="0"/>
              <a:t>Map</a:t>
            </a:r>
            <a:r>
              <a:rPr lang="ru-RU" dirty="0"/>
              <a:t> </a:t>
            </a:r>
            <a:r>
              <a:rPr lang="en" dirty="0"/>
              <a:t>Texture Selection</a:t>
            </a:r>
            <a:br>
              <a:rPr lang="en" dirty="0"/>
            </a:br>
            <a:r>
              <a:rPr lang="en" dirty="0"/>
              <a:t>(</a:t>
            </a:r>
            <a:r>
              <a:rPr lang="ru-RU" dirty="0"/>
              <a:t>Выбор текстуры кубической карты)</a:t>
            </a:r>
            <a:r>
              <a:rPr lang="en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91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8C7E5-B2FA-77D7-DD40-C91C281F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365127"/>
            <a:ext cx="10515600" cy="678482"/>
          </a:xfrm>
        </p:spPr>
        <p:txBody>
          <a:bodyPr>
            <a:normAutofit/>
          </a:bodyPr>
          <a:lstStyle/>
          <a:p>
            <a:r>
              <a:rPr lang="ru-RU" sz="2800" dirty="0"/>
              <a:t>От 3</a:t>
            </a:r>
            <a:r>
              <a:rPr lang="en-US" sz="2800" dirty="0"/>
              <a:t>d </a:t>
            </a:r>
            <a:r>
              <a:rPr lang="ru-RU" sz="2800" dirty="0"/>
              <a:t>адресации к </a:t>
            </a:r>
            <a:r>
              <a:rPr lang="en-US" sz="2800" dirty="0"/>
              <a:t>2d </a:t>
            </a:r>
            <a:r>
              <a:rPr lang="ru-RU" sz="2800" dirty="0"/>
              <a:t>граням на примере куба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6B3EFF-D6F7-E6EF-C103-DFD8CC4D2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0148" y="1043609"/>
            <a:ext cx="107408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+mj-lt"/>
              </a:rPr>
              <a:t>Кубическая текстура состоит из шести квадратных 2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текстур, каждая из которых соответствует одной грани куба.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+mj-lt"/>
              </a:rPr>
              <a:t>Мы обращаемся к кубической текстуре с помощью 3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вектора (</a:t>
            </a:r>
            <a:r>
              <a:rPr lang="en" sz="2000" dirty="0">
                <a:latin typeface="+mj-lt"/>
              </a:rPr>
              <a:t>s, t, r), </a:t>
            </a:r>
            <a:r>
              <a:rPr lang="ru-RU" sz="2000" dirty="0">
                <a:latin typeface="+mj-lt"/>
              </a:rPr>
              <a:t>но каждая грань является плоской (2</a:t>
            </a:r>
            <a:r>
              <a:rPr lang="en" sz="2000" dirty="0">
                <a:latin typeface="+mj-lt"/>
              </a:rPr>
              <a:t>D). </a:t>
            </a:r>
            <a:r>
              <a:rPr lang="ru-RU" sz="2000" dirty="0">
                <a:latin typeface="+mj-lt"/>
              </a:rPr>
              <a:t>Чтобы получить цвет (или значение глубины) в точке на грани, нужны 2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координаты (</a:t>
            </a:r>
            <a:r>
              <a:rPr lang="en" sz="2000" dirty="0">
                <a:latin typeface="+mj-lt"/>
              </a:rPr>
              <a:t>u, v), </a:t>
            </a:r>
            <a:r>
              <a:rPr lang="ru-RU" sz="2000" dirty="0">
                <a:latin typeface="+mj-lt"/>
              </a:rPr>
              <a:t>определяющие положение внутри этой грани.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+mj-lt"/>
              </a:rPr>
              <a:t>Главный вопрос: как 3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вектор направления (</a:t>
            </a:r>
            <a:r>
              <a:rPr lang="en" sz="2000" dirty="0">
                <a:latin typeface="+mj-lt"/>
              </a:rPr>
              <a:t>s, t, r) </a:t>
            </a:r>
            <a:r>
              <a:rPr lang="ru-RU" sz="2000" dirty="0">
                <a:latin typeface="+mj-lt"/>
              </a:rPr>
              <a:t>определяет, какую из шести граней использовать и какие 2</a:t>
            </a:r>
            <a:r>
              <a:rPr lang="en" sz="2000" dirty="0">
                <a:latin typeface="+mj-lt"/>
              </a:rPr>
              <a:t>D-</a:t>
            </a:r>
            <a:r>
              <a:rPr lang="ru-RU" sz="2000" dirty="0">
                <a:latin typeface="+mj-lt"/>
              </a:rPr>
              <a:t>координаты (</a:t>
            </a:r>
            <a:r>
              <a:rPr lang="en" sz="2000" dirty="0">
                <a:latin typeface="+mj-lt"/>
              </a:rPr>
              <a:t>u, v) </a:t>
            </a:r>
            <a:r>
              <a:rPr lang="ru-RU" sz="2000" dirty="0">
                <a:latin typeface="+mj-lt"/>
              </a:rPr>
              <a:t>соответствуют этому направлению?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000" dirty="0">
                <a:latin typeface="+mj-lt"/>
              </a:rPr>
              <a:t>OpenGL </a:t>
            </a:r>
            <a:r>
              <a:rPr lang="ru-RU" sz="2000" dirty="0">
                <a:latin typeface="+mj-lt"/>
              </a:rPr>
              <a:t>использует механизм, основанный на анализе компонент вектора (</a:t>
            </a:r>
            <a:r>
              <a:rPr lang="en" sz="2000" dirty="0">
                <a:latin typeface="+mj-lt"/>
              </a:rPr>
              <a:t>s, t, r), </a:t>
            </a:r>
            <a:r>
              <a:rPr lang="ru-RU" sz="2000" dirty="0">
                <a:latin typeface="+mj-lt"/>
              </a:rPr>
              <a:t>чтобы однозначно определить "ближайшую" к заданному направлению грань куба.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1E32664-2288-A153-6F1A-EEE7AE716060}"/>
              </a:ext>
            </a:extLst>
          </p:cNvPr>
          <p:cNvGrpSpPr/>
          <p:nvPr/>
        </p:nvGrpSpPr>
        <p:grpSpPr>
          <a:xfrm>
            <a:off x="9571382" y="4494481"/>
            <a:ext cx="2100470" cy="2026524"/>
            <a:chOff x="838200" y="4194667"/>
            <a:chExt cx="2100470" cy="202652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B6BE81BD-2409-6792-648C-8F52E92F0408}"/>
                </a:ext>
              </a:extLst>
            </p:cNvPr>
            <p:cNvSpPr/>
            <p:nvPr/>
          </p:nvSpPr>
          <p:spPr>
            <a:xfrm>
              <a:off x="838200" y="4870175"/>
              <a:ext cx="1470992" cy="1351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38D7ACE-3017-2D0C-068E-3F025011AE20}"/>
                </a:ext>
              </a:extLst>
            </p:cNvPr>
            <p:cNvSpPr/>
            <p:nvPr/>
          </p:nvSpPr>
          <p:spPr>
            <a:xfrm>
              <a:off x="1467678" y="4194667"/>
              <a:ext cx="1470992" cy="1351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2672537-4DEA-10D9-18AA-ED79C85F7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192" y="5545683"/>
              <a:ext cx="629478" cy="6755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15E7F711-18AC-111D-7A4D-615F23C2B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192" y="4194667"/>
              <a:ext cx="629478" cy="6755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5C4FBAE-82CF-2C00-A9C4-CFF8B06CE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4194667"/>
              <a:ext cx="629478" cy="6755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AD80887D-780A-CE15-46C7-568E1E1D8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5545683"/>
              <a:ext cx="629478" cy="6755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1C01D7-DB49-C728-4DFE-1EAFBEEF4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6886" y="5297557"/>
              <a:ext cx="534922" cy="675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9E1A7AC-7C53-7E78-333E-42F3E120F4E7}"/>
                </a:ext>
              </a:extLst>
            </p:cNvPr>
            <p:cNvSpPr/>
            <p:nvPr/>
          </p:nvSpPr>
          <p:spPr>
            <a:xfrm>
              <a:off x="1842051" y="5257800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7EE7CA9-ED37-E858-B3E5-E7740A945801}"/>
              </a:ext>
            </a:extLst>
          </p:cNvPr>
          <p:cNvCxnSpPr>
            <a:cxnSpLocks/>
          </p:cNvCxnSpPr>
          <p:nvPr/>
        </p:nvCxnSpPr>
        <p:spPr>
          <a:xfrm>
            <a:off x="9585434" y="6521005"/>
            <a:ext cx="15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81A36E4-3F48-A53E-7F21-786B282498DC}"/>
              </a:ext>
            </a:extLst>
          </p:cNvPr>
          <p:cNvCxnSpPr>
            <a:cxnSpLocks/>
          </p:cNvCxnSpPr>
          <p:nvPr/>
        </p:nvCxnSpPr>
        <p:spPr>
          <a:xfrm flipV="1">
            <a:off x="9571382" y="5087007"/>
            <a:ext cx="0" cy="143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6CC786-A4E9-8BD7-EDA5-700DDAF8DCA7}"/>
              </a:ext>
            </a:extLst>
          </p:cNvPr>
          <p:cNvSpPr txBox="1"/>
          <p:nvPr/>
        </p:nvSpPr>
        <p:spPr>
          <a:xfrm>
            <a:off x="10117188" y="602475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s, t, r)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756BB-FD63-7BE3-69B3-C255044A2FF4}"/>
              </a:ext>
            </a:extLst>
          </p:cNvPr>
          <p:cNvSpPr txBox="1"/>
          <p:nvPr/>
        </p:nvSpPr>
        <p:spPr>
          <a:xfrm>
            <a:off x="10984908" y="6488668"/>
            <a:ext cx="31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BC5C8-4C2B-4E31-A94C-994B9E689B30}"/>
              </a:ext>
            </a:extLst>
          </p:cNvPr>
          <p:cNvSpPr txBox="1"/>
          <p:nvPr/>
        </p:nvSpPr>
        <p:spPr>
          <a:xfrm>
            <a:off x="9227890" y="498532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667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C6956-E6CC-0937-3DE3-172A974B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177938"/>
            <a:ext cx="5997934" cy="608910"/>
          </a:xfrm>
        </p:spPr>
        <p:txBody>
          <a:bodyPr>
            <a:noAutofit/>
          </a:bodyPr>
          <a:lstStyle/>
          <a:p>
            <a:r>
              <a:rPr lang="ru-RU" sz="2000" dirty="0"/>
              <a:t>Переход от 3</a:t>
            </a:r>
            <a:r>
              <a:rPr lang="en" sz="2000" dirty="0"/>
              <a:t>D </a:t>
            </a:r>
            <a:r>
              <a:rPr lang="ru-RU" sz="2000" dirty="0"/>
              <a:t>к 2</a:t>
            </a:r>
            <a:r>
              <a:rPr lang="en" sz="2000" dirty="0"/>
              <a:t>D </a:t>
            </a:r>
            <a:r>
              <a:rPr lang="ru-RU" sz="2000" dirty="0"/>
              <a:t>координатам в кубической карте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932E3-38B0-0A89-84C4-38EADEF8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17274"/>
            <a:ext cx="10515600" cy="205938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j-lt"/>
              </a:rPr>
              <a:t>При выборке из кубической текстуры, 3</a:t>
            </a:r>
            <a:r>
              <a:rPr lang="en" sz="1800" dirty="0">
                <a:latin typeface="+mj-lt"/>
              </a:rPr>
              <a:t>D-</a:t>
            </a:r>
            <a:r>
              <a:rPr lang="ru-RU" sz="1800" dirty="0">
                <a:latin typeface="+mj-lt"/>
              </a:rPr>
              <a:t>координаты (</a:t>
            </a:r>
            <a:r>
              <a:rPr lang="en" sz="1800" dirty="0" err="1">
                <a:latin typeface="+mj-lt"/>
              </a:rPr>
              <a:t>rx</a:t>
            </a:r>
            <a:r>
              <a:rPr lang="en" sz="1800" dirty="0">
                <a:latin typeface="+mj-lt"/>
              </a:rPr>
              <a:t>, </a:t>
            </a:r>
            <a:r>
              <a:rPr lang="en" sz="1800" dirty="0" err="1">
                <a:latin typeface="+mj-lt"/>
              </a:rPr>
              <a:t>ry</a:t>
            </a:r>
            <a:r>
              <a:rPr lang="en" sz="1800" dirty="0">
                <a:latin typeface="+mj-lt"/>
              </a:rPr>
              <a:t>, </a:t>
            </a:r>
            <a:r>
              <a:rPr lang="en" sz="1800" dirty="0" err="1">
                <a:latin typeface="+mj-lt"/>
              </a:rPr>
              <a:t>rz</a:t>
            </a:r>
            <a:r>
              <a:rPr lang="en" sz="1800" dirty="0">
                <a:latin typeface="+mj-lt"/>
              </a:rPr>
              <a:t>) </a:t>
            </a:r>
            <a:r>
              <a:rPr lang="ru-RU" sz="1800" dirty="0">
                <a:latin typeface="+mj-lt"/>
              </a:rPr>
              <a:t>рассматриваются как вектор направления из центра куба. </a:t>
            </a:r>
            <a:r>
              <a:rPr lang="en" sz="1800" dirty="0">
                <a:latin typeface="+mj-lt"/>
              </a:rPr>
              <a:t>OpenGL </a:t>
            </a:r>
            <a:r>
              <a:rPr lang="ru-RU" sz="1800" dirty="0">
                <a:latin typeface="+mj-lt"/>
              </a:rPr>
              <a:t>определяет, какую грань куба использовать, анализируя этот вектор.</a:t>
            </a:r>
          </a:p>
          <a:p>
            <a:r>
              <a:rPr lang="ru-RU" sz="1800" dirty="0">
                <a:latin typeface="+mj-lt"/>
              </a:rPr>
              <a:t>Ключевой шаг – определение главной оси (</a:t>
            </a:r>
            <a:r>
              <a:rPr lang="en" sz="1800" dirty="0">
                <a:latin typeface="+mj-lt"/>
              </a:rPr>
              <a:t>major axis direction), </a:t>
            </a:r>
            <a:r>
              <a:rPr lang="ru-RU" sz="1800" dirty="0">
                <a:latin typeface="+mj-lt"/>
              </a:rPr>
              <a:t>то есть оси, вдоль которой компонента вектора (</a:t>
            </a:r>
            <a:r>
              <a:rPr lang="en" sz="1800" dirty="0" err="1">
                <a:latin typeface="+mj-lt"/>
              </a:rPr>
              <a:t>rx</a:t>
            </a:r>
            <a:r>
              <a:rPr lang="en" sz="1800" dirty="0">
                <a:latin typeface="+mj-lt"/>
              </a:rPr>
              <a:t>, </a:t>
            </a:r>
            <a:r>
              <a:rPr lang="en" sz="1800" dirty="0" err="1">
                <a:latin typeface="+mj-lt"/>
              </a:rPr>
              <a:t>ry</a:t>
            </a:r>
            <a:r>
              <a:rPr lang="en" sz="1800" dirty="0">
                <a:latin typeface="+mj-lt"/>
              </a:rPr>
              <a:t>, </a:t>
            </a:r>
            <a:r>
              <a:rPr lang="ru-RU" sz="1800" dirty="0">
                <a:latin typeface="+mj-lt"/>
              </a:rPr>
              <a:t>или </a:t>
            </a:r>
            <a:r>
              <a:rPr lang="en" sz="1800" dirty="0" err="1">
                <a:latin typeface="+mj-lt"/>
              </a:rPr>
              <a:t>rz</a:t>
            </a:r>
            <a:r>
              <a:rPr lang="en" sz="1800" dirty="0">
                <a:latin typeface="+mj-lt"/>
              </a:rPr>
              <a:t>) </a:t>
            </a:r>
            <a:r>
              <a:rPr lang="ru-RU" sz="1800" dirty="0">
                <a:latin typeface="+mj-lt"/>
              </a:rPr>
              <a:t>имеет наибольшее абсолютное значение. Знак этой компоненты также важен.</a:t>
            </a:r>
          </a:p>
          <a:p>
            <a:r>
              <a:rPr lang="ru-RU" sz="1800" dirty="0">
                <a:latin typeface="+mj-lt"/>
              </a:rPr>
              <a:t>Таблица показывает, как главная ось определяет выбор грани кубической текстуры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F411E3-5D77-F009-0BA3-2D0E8B89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72795"/>
            <a:ext cx="65913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F5C5E-1FCB-514B-AFA5-ACAEEE1F47CF}"/>
              </a:ext>
            </a:extLst>
          </p:cNvPr>
          <p:cNvSpPr txBox="1"/>
          <p:nvPr/>
        </p:nvSpPr>
        <p:spPr>
          <a:xfrm>
            <a:off x="7200900" y="3072795"/>
            <a:ext cx="4667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latin typeface="+mj-lt"/>
              </a:rPr>
              <a:t>"Major Axis Direction" </a:t>
            </a:r>
            <a:r>
              <a:rPr lang="ru-RU" sz="1600" dirty="0">
                <a:latin typeface="+mj-lt"/>
              </a:rPr>
              <a:t>–</a:t>
            </a:r>
            <a:r>
              <a:rPr lang="en-US" sz="1600" dirty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указывает ось с наибольшей абсолютной величиной </a:t>
            </a:r>
          </a:p>
          <a:p>
            <a:r>
              <a:rPr lang="en" sz="1600" dirty="0">
                <a:latin typeface="+mj-lt"/>
              </a:rPr>
              <a:t>"Target" </a:t>
            </a:r>
            <a:r>
              <a:rPr lang="ru-RU" sz="1600" dirty="0">
                <a:latin typeface="+mj-lt"/>
              </a:rPr>
              <a:t>- определяет константу </a:t>
            </a:r>
            <a:r>
              <a:rPr lang="en" sz="1600" dirty="0">
                <a:latin typeface="+mj-lt"/>
              </a:rPr>
              <a:t>OpenGL </a:t>
            </a:r>
            <a:r>
              <a:rPr lang="ru-RU" sz="1600" dirty="0">
                <a:latin typeface="+mj-lt"/>
              </a:rPr>
              <a:t>для выбранной грани куба </a:t>
            </a:r>
          </a:p>
          <a:p>
            <a:r>
              <a:rPr lang="en-US" sz="1600" dirty="0">
                <a:latin typeface="+mj-lt"/>
              </a:rPr>
              <a:t>S</a:t>
            </a:r>
            <a:r>
              <a:rPr lang="en-US" sz="1600" baseline="-25000" dirty="0">
                <a:latin typeface="+mj-lt"/>
              </a:rPr>
              <a:t>c</a:t>
            </a:r>
            <a:r>
              <a:rPr lang="en-US" sz="1600" dirty="0">
                <a:latin typeface="+mj-lt"/>
              </a:rPr>
              <a:t> – </a:t>
            </a:r>
            <a:r>
              <a:rPr lang="ru-RU" sz="1600" dirty="0">
                <a:latin typeface="+mj-lt"/>
              </a:rPr>
              <a:t>представляет первую скорректированную координату для выборки внутри выбранной 2</a:t>
            </a:r>
            <a:r>
              <a:rPr lang="en" sz="1600" dirty="0">
                <a:latin typeface="+mj-lt"/>
              </a:rPr>
              <a:t>D-</a:t>
            </a:r>
            <a:r>
              <a:rPr lang="ru-RU" sz="1600" dirty="0">
                <a:latin typeface="+mj-lt"/>
              </a:rPr>
              <a:t>грани</a:t>
            </a:r>
          </a:p>
          <a:p>
            <a:r>
              <a:rPr lang="en-US" sz="1600" dirty="0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c</a:t>
            </a:r>
            <a:r>
              <a:rPr lang="en-US" sz="1600" dirty="0">
                <a:latin typeface="+mj-lt"/>
              </a:rPr>
              <a:t> - </a:t>
            </a:r>
            <a:r>
              <a:rPr lang="ru-RU" sz="1600" dirty="0">
                <a:latin typeface="+mj-lt"/>
              </a:rPr>
              <a:t>Представляет вторую скорректированную координату </a:t>
            </a:r>
          </a:p>
          <a:p>
            <a:r>
              <a:rPr lang="en-US" sz="1600" dirty="0">
                <a:latin typeface="+mj-lt"/>
              </a:rPr>
              <a:t>m</a:t>
            </a:r>
            <a:r>
              <a:rPr lang="en-US" sz="1600" baseline="-25000" dirty="0">
                <a:latin typeface="+mj-lt"/>
              </a:rPr>
              <a:t>a</a:t>
            </a:r>
            <a:r>
              <a:rPr lang="en-US" sz="1600" dirty="0">
                <a:latin typeface="+mj-lt"/>
              </a:rPr>
              <a:t> - </a:t>
            </a:r>
            <a:r>
              <a:rPr lang="ru-RU" sz="1600" dirty="0">
                <a:latin typeface="+mj-lt"/>
              </a:rPr>
              <a:t>Указывает, какая из исходных координат (</a:t>
            </a:r>
            <a:r>
              <a:rPr lang="en" sz="1600" dirty="0" err="1">
                <a:latin typeface="+mj-lt"/>
              </a:rPr>
              <a:t>r</a:t>
            </a:r>
            <a:r>
              <a:rPr lang="en" sz="1600" baseline="-25000" dirty="0" err="1">
                <a:latin typeface="+mj-lt"/>
              </a:rPr>
              <a:t>x</a:t>
            </a:r>
            <a:r>
              <a:rPr lang="en" sz="1600" dirty="0">
                <a:latin typeface="+mj-lt"/>
              </a:rPr>
              <a:t>, </a:t>
            </a:r>
            <a:r>
              <a:rPr lang="en" sz="1600" dirty="0" err="1">
                <a:latin typeface="+mj-lt"/>
              </a:rPr>
              <a:t>r</a:t>
            </a:r>
            <a:r>
              <a:rPr lang="en" sz="1600" baseline="-25000" dirty="0" err="1">
                <a:latin typeface="+mj-lt"/>
              </a:rPr>
              <a:t>y</a:t>
            </a:r>
            <a:r>
              <a:rPr lang="en" sz="1600" dirty="0">
                <a:latin typeface="+mj-lt"/>
              </a:rPr>
              <a:t>, </a:t>
            </a:r>
            <a:r>
              <a:rPr lang="en" sz="1600" dirty="0" err="1">
                <a:latin typeface="+mj-lt"/>
              </a:rPr>
              <a:t>r</a:t>
            </a:r>
            <a:r>
              <a:rPr lang="en" sz="1600" baseline="-25000" dirty="0" err="1">
                <a:latin typeface="+mj-lt"/>
              </a:rPr>
              <a:t>z</a:t>
            </a:r>
            <a:r>
              <a:rPr lang="en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) </a:t>
            </a:r>
            <a:r>
              <a:rPr lang="ru-RU" sz="1600" dirty="0">
                <a:latin typeface="+mj-lt"/>
              </a:rPr>
              <a:t>используется для нормализации </a:t>
            </a:r>
            <a:r>
              <a:rPr lang="en-US" sz="1600" dirty="0">
                <a:latin typeface="+mj-lt"/>
              </a:rPr>
              <a:t>s</a:t>
            </a:r>
            <a:r>
              <a:rPr lang="ru-RU" sz="1600" baseline="-25000" dirty="0">
                <a:latin typeface="+mj-lt"/>
              </a:rPr>
              <a:t>с</a:t>
            </a:r>
            <a:r>
              <a:rPr lang="en-US" sz="1600" dirty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и </a:t>
            </a:r>
            <a:r>
              <a:rPr lang="en-US" sz="1600" dirty="0">
                <a:latin typeface="+mj-lt"/>
              </a:rPr>
              <a:t>t</a:t>
            </a:r>
            <a:r>
              <a:rPr lang="ru-RU" sz="1600" baseline="-25000" dirty="0">
                <a:latin typeface="+mj-lt"/>
              </a:rPr>
              <a:t>с</a:t>
            </a:r>
            <a:r>
              <a:rPr lang="en-US" sz="1600" dirty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в дальнейших вычислениях.</a:t>
            </a:r>
          </a:p>
        </p:txBody>
      </p:sp>
    </p:spTree>
    <p:extLst>
      <p:ext uri="{BB962C8B-B14F-4D97-AF65-F5344CB8AC3E}">
        <p14:creationId xmlns:p14="http://schemas.microsoft.com/office/powerpoint/2010/main" val="325990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90AC1-C778-7E00-F130-7AFAB7E8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41704" cy="668545"/>
          </a:xfrm>
        </p:spPr>
        <p:txBody>
          <a:bodyPr>
            <a:normAutofit/>
          </a:bodyPr>
          <a:lstStyle/>
          <a:p>
            <a:r>
              <a:rPr lang="ru-RU" sz="3200" dirty="0"/>
              <a:t>Вычисление финальных </a:t>
            </a:r>
            <a:r>
              <a:rPr lang="en-US" sz="3200" dirty="0"/>
              <a:t>2d </a:t>
            </a:r>
            <a:r>
              <a:rPr lang="ru-RU" sz="3200" dirty="0"/>
              <a:t>координат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6A95DA-749D-C2BA-1FC5-5E67D9D5E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6585"/>
            <a:ext cx="9398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После определения </a:t>
            </a:r>
            <a:r>
              <a:rPr kumimoji="0" lang="en" altLang="ru-RU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</a:t>
            </a:r>
            <a:r>
              <a:rPr kumimoji="0" lang="en" altLang="ru-RU" sz="240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" altLang="ru-RU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</a:t>
            </a:r>
            <a:r>
              <a:rPr kumimoji="0" lang="en" altLang="ru-RU" sz="240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и 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</a:t>
            </a:r>
            <a:r>
              <a:rPr kumimoji="0" lang="en" altLang="ru-RU" sz="240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на основе таблицы с предыдущего слайда), 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OpenGL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вычисляет окончательные 2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D-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текстурные координаты (</a:t>
            </a:r>
            <a:r>
              <a:rPr kumimoji="0" lang="en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s, t)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для выборки текселя на выбранной грани по формулам: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EDECFF-6E46-F62B-0D22-D5B53804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84" y="2839829"/>
            <a:ext cx="273063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32BA1-E0E2-DF14-8079-FA58A04B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08" y="2084595"/>
            <a:ext cx="10790583" cy="1801605"/>
          </a:xfrm>
        </p:spPr>
        <p:txBody>
          <a:bodyPr/>
          <a:lstStyle/>
          <a:p>
            <a:pPr algn="ctr"/>
            <a:r>
              <a:rPr lang="en" sz="4400" dirty="0"/>
              <a:t>Seamless Cube Map Filtering </a:t>
            </a:r>
            <a:br>
              <a:rPr lang="ru-RU" sz="4400" dirty="0"/>
            </a:br>
            <a:r>
              <a:rPr lang="ru-RU" sz="4400" dirty="0"/>
              <a:t>(Бесшовное фильтрование кубических карт)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8874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3516</Words>
  <Application>Microsoft Macintosh PowerPoint</Application>
  <PresentationFormat>Широкоэкранный</PresentationFormat>
  <Paragraphs>248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 Unicode MS</vt:lpstr>
      <vt:lpstr>Arial</vt:lpstr>
      <vt:lpstr>Calibri</vt:lpstr>
      <vt:lpstr>Calibri Light</vt:lpstr>
      <vt:lpstr>Тема Office</vt:lpstr>
      <vt:lpstr>Depth Component Textures </vt:lpstr>
      <vt:lpstr>Зачем нужно определять глубину?</vt:lpstr>
      <vt:lpstr>Что такое Depth Component Textures? </vt:lpstr>
      <vt:lpstr>Depth Textures рассматриваются как RED Textures </vt:lpstr>
      <vt:lpstr>Cube Map Texture Selection (Выбор текстуры кубической карты) </vt:lpstr>
      <vt:lpstr>От 3d адресации к 2d граням на примере куба</vt:lpstr>
      <vt:lpstr>Переход от 3D к 2D координатам в кубической карте </vt:lpstr>
      <vt:lpstr>Вычисление финальных 2d координат</vt:lpstr>
      <vt:lpstr>Seamless Cube Map Filtering  (Бесшовное фильтрование кубических карт)</vt:lpstr>
      <vt:lpstr>Бесшовное фильтрование кубических карт</vt:lpstr>
      <vt:lpstr>Как работает Seamless Filtering? </vt:lpstr>
      <vt:lpstr>Texture Minification  (Минификация текстуры)</vt:lpstr>
      <vt:lpstr>Texture Minification (Минификация текстуры)</vt:lpstr>
      <vt:lpstr>Анизотропная фильтрация</vt:lpstr>
      <vt:lpstr>Презентация PowerPoint</vt:lpstr>
      <vt:lpstr>Управление уровнями детализации (LOD)</vt:lpstr>
      <vt:lpstr>Презентация PowerPoint</vt:lpstr>
      <vt:lpstr>Один из подходов к анизотропной фильтрации</vt:lpstr>
      <vt:lpstr>Презентация PowerPoint</vt:lpstr>
      <vt:lpstr>Оптимизация вычислений</vt:lpstr>
      <vt:lpstr>Многократная выборка для повышения качества </vt:lpstr>
      <vt:lpstr>Итог:</vt:lpstr>
      <vt:lpstr>Scale Factor and Level-of-Detail  (Масштабный фактор и уровень детализации)</vt:lpstr>
      <vt:lpstr>Презентация PowerPoint</vt:lpstr>
      <vt:lpstr>Коррекция и ограничение LOD </vt:lpstr>
      <vt:lpstr>Отображение координат и смещение текселей</vt:lpstr>
      <vt:lpstr>Масштабный фактор и проекция пикселя на текстуру </vt:lpstr>
      <vt:lpstr>Вычисление масштабного фактора (ρ): Общие принципы </vt:lpstr>
      <vt:lpstr>Вычисление ρ для полигонов и точек (один из способов)</vt:lpstr>
      <vt:lpstr>Вычисление ρ для линий</vt:lpstr>
      <vt:lpstr>Альтернативная аппроксимация ρ</vt:lpstr>
      <vt:lpstr>Итог:</vt:lpstr>
      <vt:lpstr>Презентация PowerPoint</vt:lpstr>
      <vt:lpstr>Оборачивание координат и выбор текселей </vt:lpstr>
      <vt:lpstr>Выбор текселя при TEXTURE_MIN_FILTER = NEAREST </vt:lpstr>
      <vt:lpstr>Выбор текселя (продолжение)</vt:lpstr>
      <vt:lpstr>Режимы обертывания текстурных координат </vt:lpstr>
      <vt:lpstr>Презентация PowerPoint</vt:lpstr>
      <vt:lpstr>Граничные тексели </vt:lpstr>
      <vt:lpstr>Выбор текселя при TEXTURE_MIN_FILTER = LINEAR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2025-04-12T19:53:27Z</dcterms:created>
  <dcterms:modified xsi:type="dcterms:W3CDTF">2025-04-13T17:19:39Z</dcterms:modified>
</cp:coreProperties>
</file>